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7" r:id="rId2"/>
    <p:sldId id="277" r:id="rId3"/>
    <p:sldId id="271" r:id="rId4"/>
    <p:sldId id="260" r:id="rId5"/>
    <p:sldId id="272" r:id="rId6"/>
    <p:sldId id="261" r:id="rId7"/>
    <p:sldId id="264" r:id="rId8"/>
    <p:sldId id="273" r:id="rId9"/>
    <p:sldId id="280" r:id="rId10"/>
    <p:sldId id="278" r:id="rId11"/>
    <p:sldId id="275" r:id="rId12"/>
    <p:sldId id="276" r:id="rId13"/>
    <p:sldId id="263" r:id="rId14"/>
    <p:sldId id="265" r:id="rId15"/>
    <p:sldId id="279" r:id="rId16"/>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323" autoAdjust="0"/>
  </p:normalViewPr>
  <p:slideViewPr>
    <p:cSldViewPr>
      <p:cViewPr>
        <p:scale>
          <a:sx n="66" d="100"/>
          <a:sy n="66" d="100"/>
        </p:scale>
        <p:origin x="-2004"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3012" y="-108"/>
      </p:cViewPr>
      <p:guideLst>
        <p:guide orient="horz" pos="3131"/>
        <p:guide pos="21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a:defRPr sz="1200"/>
            </a:lvl1pPr>
          </a:lstStyle>
          <a:p>
            <a:fld id="{2C5972D3-C187-49EB-82C4-A760A7042D0C}" type="datetimeFigureOut">
              <a:rPr lang="en-GB" smtClean="0"/>
              <a:pPr/>
              <a:t>09/09/2011</a:t>
            </a:fld>
            <a:endParaRPr lang="en-GB" dirty="0"/>
          </a:p>
        </p:txBody>
      </p:sp>
      <p:sp>
        <p:nvSpPr>
          <p:cNvPr id="4" name="Footer Placeholder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a:defRPr sz="1200"/>
            </a:lvl1pPr>
          </a:lstStyle>
          <a:p>
            <a:fld id="{C81E4848-7251-488F-A248-37A4AB709D03}" type="slidenum">
              <a:rPr lang="en-GB" smtClean="0"/>
              <a:pPr/>
              <a:t>‹#›</a:t>
            </a:fld>
            <a:endParaRPr lang="en-GB" dirty="0"/>
          </a:p>
        </p:txBody>
      </p:sp>
    </p:spTree>
    <p:extLst>
      <p:ext uri="{BB962C8B-B14F-4D97-AF65-F5344CB8AC3E}">
        <p14:creationId xmlns:p14="http://schemas.microsoft.com/office/powerpoint/2010/main" xmlns="" val="7629321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0A69ACF7-D7AC-4FED-BF16-9441C72EBF14}" type="datetimeFigureOut">
              <a:rPr lang="en-US" smtClean="0"/>
              <a:pPr/>
              <a:t>9/9/2011</a:t>
            </a:fld>
            <a:endParaRPr lang="en-US" dirty="0"/>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119494F1-5985-4352-9019-17FE38096BDA}" type="slidenum">
              <a:rPr lang="en-US" smtClean="0"/>
              <a:pPr/>
              <a:t>‹#›</a:t>
            </a:fld>
            <a:endParaRPr lang="en-US" dirty="0"/>
          </a:p>
        </p:txBody>
      </p:sp>
    </p:spTree>
    <p:extLst>
      <p:ext uri="{BB962C8B-B14F-4D97-AF65-F5344CB8AC3E}">
        <p14:creationId xmlns:p14="http://schemas.microsoft.com/office/powerpoint/2010/main" xmlns="" val="204104256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p>
        </p:txBody>
      </p:sp>
      <p:sp>
        <p:nvSpPr>
          <p:cNvPr id="4" name="Slide Number Placeholder 3"/>
          <p:cNvSpPr>
            <a:spLocks noGrp="1"/>
          </p:cNvSpPr>
          <p:nvPr>
            <p:ph type="sldNum" sz="quarter" idx="10"/>
          </p:nvPr>
        </p:nvSpPr>
        <p:spPr/>
        <p:txBody>
          <a:bodyPr/>
          <a:lstStyle/>
          <a:p>
            <a:fld id="{510012DC-0D3E-4C21-9B15-EB7737A67060}" type="slidenum">
              <a:rPr lang="en-US">
                <a:solidFill>
                  <a:prstClr val="black"/>
                </a:solidFill>
              </a:rPr>
              <a:pPr/>
              <a:t>1</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9494F1-5985-4352-9019-17FE38096BDA}" type="slidenum">
              <a:rPr lang="en-US" smtClean="0"/>
              <a:pPr/>
              <a:t>4</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19494F1-5985-4352-9019-17FE38096BDA}" type="slidenum">
              <a:rPr lang="en-US" smtClean="0"/>
              <a:pPr/>
              <a:t>5</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9494F1-5985-4352-9019-17FE38096BDA}" type="slidenum">
              <a:rPr lang="en-US" smtClean="0"/>
              <a:pPr/>
              <a:t>6</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9494F1-5985-4352-9019-17FE38096BDA}" type="slidenum">
              <a:rPr lang="en-US" smtClean="0"/>
              <a:pPr/>
              <a:t>7</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9494F1-5985-4352-9019-17FE38096BDA}" type="slidenum">
              <a:rPr lang="en-US" smtClean="0"/>
              <a:pPr/>
              <a:t>13</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9494F1-5985-4352-9019-17FE38096BDA}" type="slidenum">
              <a:rPr lang="en-US" smtClean="0"/>
              <a:pPr/>
              <a:t>14</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87F6B1-53CC-41BC-BD59-336822E0681C}" type="datetime1">
              <a:rPr lang="en-US" smtClean="0"/>
              <a:pPr/>
              <a:t>9/9/2011</a:t>
            </a:fld>
            <a:endParaRPr lang="en-US" dirty="0"/>
          </a:p>
        </p:txBody>
      </p:sp>
      <p:sp>
        <p:nvSpPr>
          <p:cNvPr id="5" name="Footer Placeholder 4"/>
          <p:cNvSpPr>
            <a:spLocks noGrp="1"/>
          </p:cNvSpPr>
          <p:nvPr>
            <p:ph type="ftr" sz="quarter" idx="11"/>
          </p:nvPr>
        </p:nvSpPr>
        <p:spPr/>
        <p:txBody>
          <a:bodyPr/>
          <a:lstStyle/>
          <a:p>
            <a:r>
              <a:rPr lang="en-GB" dirty="0" smtClean="0">
                <a:solidFill>
                  <a:srgbClr val="7FD13B">
                    <a:tint val="20000"/>
                  </a:srgbClr>
                </a:solidFill>
              </a:rPr>
              <a:t>You Are Nigerian! Are You Dot .NG ?</a:t>
            </a:r>
            <a:endParaRPr lang="en-US" dirty="0">
              <a:solidFill>
                <a:srgbClr val="7FD13B">
                  <a:tint val="20000"/>
                </a:srgbClr>
              </a:solidFill>
            </a:endParaRPr>
          </a:p>
        </p:txBody>
      </p:sp>
      <p:sp>
        <p:nvSpPr>
          <p:cNvPr id="6" name="Slide Number Placeholder 5"/>
          <p:cNvSpPr>
            <a:spLocks noGrp="1"/>
          </p:cNvSpPr>
          <p:nvPr>
            <p:ph type="sldNum" sz="quarter" idx="12"/>
          </p:nvPr>
        </p:nvSpPr>
        <p:spPr/>
        <p:txBody>
          <a:bodyPr/>
          <a:lstStyle/>
          <a:p>
            <a:fld id="{DF841522-1CA8-49E9-AB0A-A8C516172BA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1ACB9-5D97-4B4C-A561-F55C041679D7}" type="datetime1">
              <a:rPr lang="en-US" smtClean="0">
                <a:solidFill>
                  <a:prstClr val="black"/>
                </a:solidFill>
              </a:rPr>
              <a:pPr/>
              <a:t>9/9/2011</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You Are Nigerian! Are You Dot .NG ?</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DF841522-1CA8-49E9-AB0A-A8C516172BA2}"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1CF7E8BD-A17C-4115-96F4-4B8A8C02DDDF}" type="datetime1">
              <a:rPr lang="en-US" smtClean="0">
                <a:solidFill>
                  <a:prstClr val="black"/>
                </a:solidFill>
              </a:rPr>
              <a:pPr/>
              <a:t>9/9/2011</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You Are Nigerian! Are You Dot .NG ?</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DF841522-1CA8-49E9-AB0A-A8C516172BA2}" type="slidenum">
              <a:rPr lang="en-US" smtClean="0">
                <a:solidFill>
                  <a:prstClr val="black"/>
                </a:solidFill>
              </a:rPr>
              <a:pPr/>
              <a:t>‹#›</a:t>
            </a:fld>
            <a:endParaRPr lang="en-US" dirty="0">
              <a:solidFill>
                <a:prstClr val="black"/>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IRA Them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92B1FBD-D294-4E23-8E09-FDF9AD83989D}" type="datetime1">
              <a:rPr lang="en-US" smtClean="0">
                <a:solidFill>
                  <a:prstClr val="black"/>
                </a:solidFill>
              </a:rPr>
              <a:pPr/>
              <a:t>9/9/2011</a:t>
            </a:fld>
            <a:endParaRPr lang="en-US" dirty="0">
              <a:solidFill>
                <a:prstClr val="black"/>
              </a:solidFill>
            </a:endParaRPr>
          </a:p>
        </p:txBody>
      </p:sp>
      <p:sp>
        <p:nvSpPr>
          <p:cNvPr id="5" name="Footer Placeholder 4"/>
          <p:cNvSpPr>
            <a:spLocks noGrp="1"/>
          </p:cNvSpPr>
          <p:nvPr>
            <p:ph type="ftr" sz="quarter" idx="11"/>
          </p:nvPr>
        </p:nvSpPr>
        <p:spPr/>
        <p:txBody>
          <a:bodyPr/>
          <a:lstStyle>
            <a:lvl1pPr>
              <a:defRPr sz="1800" b="1">
                <a:solidFill>
                  <a:schemeClr val="accent3">
                    <a:lumMod val="50000"/>
                  </a:schemeClr>
                </a:solidFill>
              </a:defRPr>
            </a:lvl1pPr>
          </a:lstStyle>
          <a:p>
            <a:r>
              <a:rPr lang="en-GB" dirty="0" smtClean="0"/>
              <a:t>You Are Nigerian! Are You Dot .NG ?</a:t>
            </a:r>
            <a:endParaRPr lang="en-US" dirty="0"/>
          </a:p>
        </p:txBody>
      </p:sp>
      <p:sp>
        <p:nvSpPr>
          <p:cNvPr id="6" name="Slide Number Placeholder 5"/>
          <p:cNvSpPr>
            <a:spLocks noGrp="1"/>
          </p:cNvSpPr>
          <p:nvPr>
            <p:ph type="sldNum" sz="quarter" idx="12"/>
          </p:nvPr>
        </p:nvSpPr>
        <p:spPr/>
        <p:txBody>
          <a:bodyPr/>
          <a:lstStyle/>
          <a:p>
            <a:fld id="{DF841522-1CA8-49E9-AB0A-A8C516172BA2}" type="slidenum">
              <a:rPr lang="en-US" smtClean="0">
                <a:solidFill>
                  <a:prstClr val="black"/>
                </a:solidFill>
              </a:rPr>
              <a:pPr/>
              <a:t>‹#›</a:t>
            </a:fld>
            <a:endParaRPr lang="en-US" dirty="0">
              <a:solidFill>
                <a:prstClr val="black"/>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162801" y="6248400"/>
            <a:ext cx="1143000" cy="452567"/>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C92F37-7C97-4277-BDC5-7DFCECF00268}" type="datetime1">
              <a:rPr lang="en-US" smtClean="0">
                <a:solidFill>
                  <a:prstClr val="white"/>
                </a:solidFill>
              </a:rPr>
              <a:pPr/>
              <a:t>9/9/2011</a:t>
            </a:fld>
            <a:endParaRPr lang="en-US" dirty="0">
              <a:solidFill>
                <a:prstClr val="white"/>
              </a:solidFill>
            </a:endParaRPr>
          </a:p>
        </p:txBody>
      </p:sp>
      <p:sp>
        <p:nvSpPr>
          <p:cNvPr id="5" name="Footer Placeholder 4"/>
          <p:cNvSpPr>
            <a:spLocks noGrp="1"/>
          </p:cNvSpPr>
          <p:nvPr>
            <p:ph type="ftr" sz="quarter" idx="11"/>
          </p:nvPr>
        </p:nvSpPr>
        <p:spPr/>
        <p:txBody>
          <a:bodyPr/>
          <a:lstStyle/>
          <a:p>
            <a:r>
              <a:rPr lang="en-GB" dirty="0" smtClean="0">
                <a:solidFill>
                  <a:prstClr val="white"/>
                </a:solidFill>
              </a:rPr>
              <a:t>You Are Nigerian! Are You Dot .NG ?</a:t>
            </a:r>
            <a:endParaRPr lang="en-US" dirty="0">
              <a:solidFill>
                <a:prstClr val="white"/>
              </a:solidFill>
            </a:endParaRPr>
          </a:p>
        </p:txBody>
      </p:sp>
      <p:sp>
        <p:nvSpPr>
          <p:cNvPr id="6" name="Slide Number Placeholder 5"/>
          <p:cNvSpPr>
            <a:spLocks noGrp="1"/>
          </p:cNvSpPr>
          <p:nvPr>
            <p:ph type="sldNum" sz="quarter" idx="12"/>
          </p:nvPr>
        </p:nvSpPr>
        <p:spPr/>
        <p:txBody>
          <a:bodyPr/>
          <a:lstStyle/>
          <a:p>
            <a:fld id="{DF841522-1CA8-49E9-AB0A-A8C516172BA2}" type="slidenum">
              <a:rPr lang="en-US" smtClean="0">
                <a:solidFill>
                  <a:prstClr val="white"/>
                </a:solidFill>
              </a:rPr>
              <a:pPr/>
              <a:t>‹#›</a:t>
            </a:fld>
            <a:endParaRPr lang="en-US" dirty="0">
              <a:solidFill>
                <a:prstClr val="white"/>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E64AE30-E109-483A-B606-385EAEB1A923}" type="datetime1">
              <a:rPr lang="en-US" smtClean="0">
                <a:solidFill>
                  <a:prstClr val="white"/>
                </a:solidFill>
              </a:rPr>
              <a:pPr/>
              <a:t>9/9/2011</a:t>
            </a:fld>
            <a:endParaRPr lang="en-US" dirty="0">
              <a:solidFill>
                <a:prstClr val="white"/>
              </a:solidFill>
            </a:endParaRPr>
          </a:p>
        </p:txBody>
      </p:sp>
      <p:sp>
        <p:nvSpPr>
          <p:cNvPr id="6" name="Footer Placeholder 5"/>
          <p:cNvSpPr>
            <a:spLocks noGrp="1"/>
          </p:cNvSpPr>
          <p:nvPr>
            <p:ph type="ftr" sz="quarter" idx="11"/>
          </p:nvPr>
        </p:nvSpPr>
        <p:spPr/>
        <p:txBody>
          <a:bodyPr/>
          <a:lstStyle/>
          <a:p>
            <a:r>
              <a:rPr lang="en-GB" dirty="0" smtClean="0">
                <a:solidFill>
                  <a:prstClr val="white"/>
                </a:solidFill>
              </a:rPr>
              <a:t>You Are Nigerian! Are You Dot .NG ?</a:t>
            </a:r>
            <a:endParaRPr lang="en-US" dirty="0">
              <a:solidFill>
                <a:prstClr val="white"/>
              </a:solidFill>
            </a:endParaRPr>
          </a:p>
        </p:txBody>
      </p:sp>
      <p:sp>
        <p:nvSpPr>
          <p:cNvPr id="7" name="Slide Number Placeholder 6"/>
          <p:cNvSpPr>
            <a:spLocks noGrp="1"/>
          </p:cNvSpPr>
          <p:nvPr>
            <p:ph type="sldNum" sz="quarter" idx="12"/>
          </p:nvPr>
        </p:nvSpPr>
        <p:spPr/>
        <p:txBody>
          <a:bodyPr/>
          <a:lstStyle/>
          <a:p>
            <a:fld id="{DF841522-1CA8-49E9-AB0A-A8C516172BA2}" type="slidenum">
              <a:rPr lang="en-US" smtClean="0">
                <a:solidFill>
                  <a:prstClr val="white"/>
                </a:solidFill>
              </a:rPr>
              <a:pPr/>
              <a:t>‹#›</a:t>
            </a:fld>
            <a:endParaRPr lang="en-US" dirty="0">
              <a:solidFill>
                <a:prstClr val="white"/>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5E3800-58E2-4F98-A65F-F7118E665ACB}" type="datetime1">
              <a:rPr lang="en-US" smtClean="0">
                <a:solidFill>
                  <a:prstClr val="black"/>
                </a:solidFill>
              </a:rPr>
              <a:pPr/>
              <a:t>9/9/2011</a:t>
            </a:fld>
            <a:endParaRPr lang="en-US" dirty="0">
              <a:solidFill>
                <a:prstClr val="black"/>
              </a:solidFill>
            </a:endParaRPr>
          </a:p>
        </p:txBody>
      </p:sp>
      <p:sp>
        <p:nvSpPr>
          <p:cNvPr id="8" name="Footer Placeholder 7"/>
          <p:cNvSpPr>
            <a:spLocks noGrp="1"/>
          </p:cNvSpPr>
          <p:nvPr>
            <p:ph type="ftr" sz="quarter" idx="11"/>
          </p:nvPr>
        </p:nvSpPr>
        <p:spPr/>
        <p:txBody>
          <a:bodyPr/>
          <a:lstStyle/>
          <a:p>
            <a:r>
              <a:rPr lang="en-GB" dirty="0" smtClean="0">
                <a:solidFill>
                  <a:prstClr val="black"/>
                </a:solidFill>
              </a:rPr>
              <a:t>You Are Nigerian! Are You Dot .NG ?</a:t>
            </a:r>
            <a:endParaRPr lang="en-US" dirty="0">
              <a:solidFill>
                <a:prstClr val="black"/>
              </a:solidFill>
            </a:endParaRPr>
          </a:p>
        </p:txBody>
      </p:sp>
      <p:sp>
        <p:nvSpPr>
          <p:cNvPr id="9" name="Slide Number Placeholder 8"/>
          <p:cNvSpPr>
            <a:spLocks noGrp="1"/>
          </p:cNvSpPr>
          <p:nvPr>
            <p:ph type="sldNum" sz="quarter" idx="12"/>
          </p:nvPr>
        </p:nvSpPr>
        <p:spPr/>
        <p:txBody>
          <a:bodyPr/>
          <a:lstStyle/>
          <a:p>
            <a:fld id="{DF841522-1CA8-49E9-AB0A-A8C516172BA2}"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95AAB-7B31-4A75-B368-C06E1647D745}" type="datetime1">
              <a:rPr lang="en-US" smtClean="0">
                <a:solidFill>
                  <a:prstClr val="white"/>
                </a:solidFill>
              </a:rPr>
              <a:pPr/>
              <a:t>9/9/2011</a:t>
            </a:fld>
            <a:endParaRPr lang="en-US" dirty="0">
              <a:solidFill>
                <a:prstClr val="white"/>
              </a:solidFill>
            </a:endParaRPr>
          </a:p>
        </p:txBody>
      </p:sp>
      <p:sp>
        <p:nvSpPr>
          <p:cNvPr id="4" name="Footer Placeholder 3"/>
          <p:cNvSpPr>
            <a:spLocks noGrp="1"/>
          </p:cNvSpPr>
          <p:nvPr>
            <p:ph type="ftr" sz="quarter" idx="11"/>
          </p:nvPr>
        </p:nvSpPr>
        <p:spPr/>
        <p:txBody>
          <a:bodyPr/>
          <a:lstStyle/>
          <a:p>
            <a:r>
              <a:rPr lang="en-GB" dirty="0" smtClean="0">
                <a:solidFill>
                  <a:prstClr val="white"/>
                </a:solidFill>
              </a:rPr>
              <a:t>You Are Nigerian! Are You Dot .NG ?</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DF841522-1CA8-49E9-AB0A-A8C516172BA2}" type="slidenum">
              <a:rPr lang="en-US" smtClean="0">
                <a:solidFill>
                  <a:prstClr val="white"/>
                </a:solidFill>
              </a:rPr>
              <a:pPr/>
              <a:t>‹#›</a:t>
            </a:fld>
            <a:endParaRPr lang="en-US" dirty="0">
              <a:solidFill>
                <a:prstClr val="white"/>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602B6F56-7895-4181-9D76-BBB79EBC7684}" type="datetime1">
              <a:rPr lang="en-US" smtClean="0"/>
              <a:pPr/>
              <a:t>9/9/2011</a:t>
            </a:fld>
            <a:endParaRPr lang="en-US" dirty="0"/>
          </a:p>
        </p:txBody>
      </p:sp>
      <p:sp>
        <p:nvSpPr>
          <p:cNvPr id="3" name="Footer Placeholder 2"/>
          <p:cNvSpPr>
            <a:spLocks noGrp="1"/>
          </p:cNvSpPr>
          <p:nvPr>
            <p:ph type="ftr" sz="quarter" idx="11"/>
          </p:nvPr>
        </p:nvSpPr>
        <p:spPr/>
        <p:txBody>
          <a:bodyPr/>
          <a:lstStyle/>
          <a:p>
            <a:r>
              <a:rPr lang="en-GB" dirty="0" smtClean="0"/>
              <a:t>You Are Nigerian! Are You Dot .NG ?</a:t>
            </a:r>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3CB6C896-C4FA-4151-9392-533C3F05F857}" type="datetime1">
              <a:rPr lang="en-US" smtClean="0">
                <a:solidFill>
                  <a:prstClr val="black"/>
                </a:solidFill>
              </a:rPr>
              <a:pPr/>
              <a:t>9/9/2011</a:t>
            </a:fld>
            <a:endParaRPr lang="en-US" dirty="0">
              <a:solidFill>
                <a:prstClr val="black"/>
              </a:solidFill>
            </a:endParaRPr>
          </a:p>
        </p:txBody>
      </p:sp>
      <p:sp>
        <p:nvSpPr>
          <p:cNvPr id="6" name="Footer Placeholder 5"/>
          <p:cNvSpPr>
            <a:spLocks noGrp="1"/>
          </p:cNvSpPr>
          <p:nvPr>
            <p:ph type="ftr" sz="quarter" idx="11"/>
          </p:nvPr>
        </p:nvSpPr>
        <p:spPr/>
        <p:txBody>
          <a:bodyPr/>
          <a:lstStyle/>
          <a:p>
            <a:r>
              <a:rPr lang="en-GB" dirty="0" smtClean="0">
                <a:solidFill>
                  <a:prstClr val="black"/>
                </a:solidFill>
              </a:rPr>
              <a:t>You Are Nigerian! Are You Dot .NG ?</a:t>
            </a:r>
            <a:endParaRPr lang="en-US" dirty="0">
              <a:solidFill>
                <a:prstClr val="black"/>
              </a:solidFill>
            </a:endParaRPr>
          </a:p>
        </p:txBody>
      </p:sp>
      <p:sp>
        <p:nvSpPr>
          <p:cNvPr id="7" name="Slide Number Placeholder 6"/>
          <p:cNvSpPr>
            <a:spLocks noGrp="1"/>
          </p:cNvSpPr>
          <p:nvPr>
            <p:ph type="sldNum" sz="quarter" idx="12"/>
          </p:nvPr>
        </p:nvSpPr>
        <p:spPr/>
        <p:txBody>
          <a:bodyPr/>
          <a:lstStyle/>
          <a:p>
            <a:fld id="{DF841522-1CA8-49E9-AB0A-A8C516172BA2}" type="slidenum">
              <a:rPr lang="en-US" smtClean="0">
                <a:solidFill>
                  <a:prstClr val="black"/>
                </a:solidFill>
              </a:rPr>
              <a:pPr/>
              <a:t>‹#›</a:t>
            </a:fld>
            <a:endParaRPr lang="en-US" dirty="0">
              <a:solidFill>
                <a:prstClr val="black"/>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CFB8ED-1397-44BE-B8A0-24A155C5FDEE}" type="datetime1">
              <a:rPr lang="en-US" smtClean="0">
                <a:solidFill>
                  <a:prstClr val="white"/>
                </a:solidFill>
              </a:rPr>
              <a:pPr/>
              <a:t>9/9/2011</a:t>
            </a:fld>
            <a:endParaRPr lang="en-US" dirty="0">
              <a:solidFill>
                <a:prstClr val="white"/>
              </a:solidFill>
            </a:endParaRPr>
          </a:p>
        </p:txBody>
      </p:sp>
      <p:sp>
        <p:nvSpPr>
          <p:cNvPr id="6" name="Footer Placeholder 5"/>
          <p:cNvSpPr>
            <a:spLocks noGrp="1"/>
          </p:cNvSpPr>
          <p:nvPr>
            <p:ph type="ftr" sz="quarter" idx="11"/>
          </p:nvPr>
        </p:nvSpPr>
        <p:spPr/>
        <p:txBody>
          <a:bodyPr/>
          <a:lstStyle/>
          <a:p>
            <a:r>
              <a:rPr lang="en-GB" dirty="0" smtClean="0">
                <a:solidFill>
                  <a:prstClr val="white"/>
                </a:solidFill>
              </a:rPr>
              <a:t>You Are Nigerian! Are You Dot .NG ?</a:t>
            </a:r>
            <a:endParaRPr lang="en-US" dirty="0">
              <a:solidFill>
                <a:prstClr val="white"/>
              </a:solidFill>
            </a:endParaRPr>
          </a:p>
        </p:txBody>
      </p:sp>
      <p:sp>
        <p:nvSpPr>
          <p:cNvPr id="7" name="Slide Number Placeholder 6"/>
          <p:cNvSpPr>
            <a:spLocks noGrp="1"/>
          </p:cNvSpPr>
          <p:nvPr>
            <p:ph type="sldNum" sz="quarter" idx="12"/>
          </p:nvPr>
        </p:nvSpPr>
        <p:spPr/>
        <p:txBody>
          <a:bodyPr/>
          <a:lstStyle/>
          <a:p>
            <a:fld id="{DF841522-1CA8-49E9-AB0A-A8C516172BA2}" type="slidenum">
              <a:rPr lang="en-US" smtClean="0">
                <a:solidFill>
                  <a:prstClr val="white"/>
                </a:solidFill>
              </a:rPr>
              <a:pPr/>
              <a:t>‹#›</a:t>
            </a:fld>
            <a:endParaRPr lang="en-US" dirty="0">
              <a:solidFill>
                <a:prstClr val="white"/>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AB0B566-073A-4AD3-A732-697A1774D926}" type="datetime1">
              <a:rPr lang="en-US" smtClean="0">
                <a:solidFill>
                  <a:prstClr val="black"/>
                </a:solidFill>
              </a:rPr>
              <a:pPr/>
              <a:t>9/9/2011</a:t>
            </a:fld>
            <a:endParaRPr lang="en-US" dirty="0">
              <a:solidFill>
                <a:prstClr val="black"/>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GB" dirty="0" smtClean="0"/>
              <a:t>You Are Nigerian! Are You Dot .NG ?</a:t>
            </a:r>
            <a:endParaRPr lang="en-US" dirty="0" smtClean="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F841522-1CA8-49E9-AB0A-A8C516172BA2}" type="slidenum">
              <a:rPr lang="en-US" smtClean="0">
                <a:solidFill>
                  <a:prstClr val="black"/>
                </a:solidFill>
              </a:rPr>
              <a:pPr/>
              <a:t>‹#›</a:t>
            </a:fld>
            <a:endParaRPr lang="en-US" dirty="0">
              <a:solidFill>
                <a:prstClr val="black"/>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hyperlink" Target="http://www.nira.org.ng/" TargetMode="External"/><Relationship Id="rId4" Type="http://schemas.openxmlformats.org/officeDocument/2006/relationships/hyperlink" Target="mailto:oodusan@nira.org.n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ira.org.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NiRA-An Engine For Job Creation and Economic Growth</a:t>
            </a:r>
            <a:endParaRPr lang="en-GB" b="1" dirty="0"/>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239000" y="5181600"/>
            <a:ext cx="1676400" cy="883509"/>
          </a:xfrm>
          <a:prstGeom prst="rect">
            <a:avLst/>
          </a:prstGeom>
        </p:spPr>
      </p:pic>
      <p:sp>
        <p:nvSpPr>
          <p:cNvPr id="3" name="TextBox 2"/>
          <p:cNvSpPr txBox="1"/>
          <p:nvPr/>
        </p:nvSpPr>
        <p:spPr>
          <a:xfrm>
            <a:off x="990600" y="2819400"/>
            <a:ext cx="7239000" cy="2308324"/>
          </a:xfrm>
          <a:prstGeom prst="rect">
            <a:avLst/>
          </a:prstGeom>
          <a:noFill/>
        </p:spPr>
        <p:txBody>
          <a:bodyPr wrap="square" rtlCol="0">
            <a:spAutoFit/>
          </a:bodyPr>
          <a:lstStyle/>
          <a:p>
            <a:pPr algn="ctr"/>
            <a:r>
              <a:rPr lang="en-GB" sz="2400" b="1" dirty="0" smtClean="0"/>
              <a:t>Ope Odusan</a:t>
            </a:r>
          </a:p>
          <a:p>
            <a:pPr algn="ctr"/>
            <a:r>
              <a:rPr lang="en-GB" sz="2400" b="1" dirty="0" smtClean="0"/>
              <a:t>Nigerian Internet Registration Association</a:t>
            </a:r>
          </a:p>
          <a:p>
            <a:pPr algn="ctr"/>
            <a:r>
              <a:rPr lang="en-GB" sz="2400" b="1" dirty="0" smtClean="0"/>
              <a:t>Chief Operating Officer</a:t>
            </a:r>
          </a:p>
          <a:p>
            <a:pPr algn="ctr"/>
            <a:r>
              <a:rPr lang="en-GB" sz="2400" b="1" dirty="0" smtClean="0">
                <a:hlinkClick r:id="rId4"/>
              </a:rPr>
              <a:t>oodusan@nira.org.ng</a:t>
            </a:r>
            <a:endParaRPr lang="en-GB" sz="2400" b="1" dirty="0" smtClean="0"/>
          </a:p>
          <a:p>
            <a:pPr algn="ctr"/>
            <a:r>
              <a:rPr lang="en-GB" sz="2400" b="1" dirty="0" smtClean="0">
                <a:hlinkClick r:id="rId5"/>
              </a:rPr>
              <a:t>http://www.nira.org.ng</a:t>
            </a:r>
            <a:endParaRPr lang="en-GB" sz="2400" b="1" dirty="0" smtClean="0"/>
          </a:p>
          <a:p>
            <a:pPr algn="ctr"/>
            <a:r>
              <a:rPr lang="en-GB" sz="2400" b="1" dirty="0" smtClean="0"/>
              <a:t>Tel: 0808 208 2766</a:t>
            </a:r>
            <a:endParaRPr lang="en-GB" sz="2400" b="1" dirty="0"/>
          </a:p>
        </p:txBody>
      </p:sp>
      <p:sp>
        <p:nvSpPr>
          <p:cNvPr id="8" name="Footer Placeholder 7"/>
          <p:cNvSpPr>
            <a:spLocks noGrp="1"/>
          </p:cNvSpPr>
          <p:nvPr>
            <p:ph type="ftr" sz="quarter" idx="11"/>
          </p:nvPr>
        </p:nvSpPr>
        <p:spPr/>
        <p:txBody>
          <a:bodyPr/>
          <a:lstStyle/>
          <a:p>
            <a:r>
              <a:rPr lang="en-GB" dirty="0" smtClean="0">
                <a:solidFill>
                  <a:prstClr val="white"/>
                </a:solidFill>
              </a:rPr>
              <a:t>You Are Nigerian! Are You Dot .NG ?</a:t>
            </a:r>
            <a:endParaRPr lang="en-US" dirty="0">
              <a:solidFill>
                <a:prstClr val="white"/>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 </a:t>
            </a:r>
            <a:endParaRPr lang="en-GB" dirty="0"/>
          </a:p>
        </p:txBody>
      </p:sp>
      <p:sp>
        <p:nvSpPr>
          <p:cNvPr id="4" name="Title 3"/>
          <p:cNvSpPr>
            <a:spLocks noGrp="1"/>
          </p:cNvSpPr>
          <p:nvPr>
            <p:ph type="title"/>
          </p:nvPr>
        </p:nvSpPr>
        <p:spPr/>
        <p:txBody>
          <a:bodyPr/>
          <a:lstStyle/>
          <a:p>
            <a:r>
              <a:rPr lang="en-GB" dirty="0" smtClean="0"/>
              <a:t>NiRA-Commitment to Nigeria</a:t>
            </a:r>
            <a:endParaRPr lang="en-GB" dirty="0"/>
          </a:p>
        </p:txBody>
      </p:sp>
      <p:sp>
        <p:nvSpPr>
          <p:cNvPr id="5" name="Rektangel 18"/>
          <p:cNvSpPr>
            <a:spLocks noChangeArrowheads="1"/>
          </p:cNvSpPr>
          <p:nvPr/>
        </p:nvSpPr>
        <p:spPr bwMode="auto">
          <a:xfrm>
            <a:off x="1184275" y="2475707"/>
            <a:ext cx="4000500" cy="354012"/>
          </a:xfrm>
          <a:prstGeom prst="rect">
            <a:avLst/>
          </a:prstGeom>
          <a:gradFill flip="none" rotWithShape="1">
            <a:gsLst>
              <a:gs pos="0">
                <a:srgbClr val="FFFFFF">
                  <a:lumMod val="75000"/>
                </a:srgbClr>
              </a:gs>
              <a:gs pos="50000">
                <a:srgbClr val="FFFFFF">
                  <a:lumMod val="75000"/>
                </a:srgbClr>
              </a:gs>
              <a:gs pos="100000">
                <a:srgbClr val="E6E6E6">
                  <a:lumMod val="75000"/>
                </a:srgbClr>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fontAlgn="auto">
              <a:spcBef>
                <a:spcPts val="0"/>
              </a:spcBef>
              <a:spcAft>
                <a:spcPts val="0"/>
              </a:spcAft>
              <a:buFont typeface="+mj-lt"/>
              <a:buAutoNum type="arabicPeriod"/>
              <a:defRPr/>
            </a:pPr>
            <a:endParaRPr lang="da-DK" sz="1200" kern="0" noProof="1">
              <a:solidFill>
                <a:sysClr val="window" lastClr="FFFFFF"/>
              </a:solidFill>
              <a:latin typeface="Arial" pitchFamily="34" charset="0"/>
              <a:ea typeface="ＭＳ Ｐゴシック" pitchFamily="-97" charset="-128"/>
            </a:endParaRPr>
          </a:p>
        </p:txBody>
      </p:sp>
      <p:sp>
        <p:nvSpPr>
          <p:cNvPr id="6" name="Rektangel 19"/>
          <p:cNvSpPr>
            <a:spLocks noChangeArrowheads="1"/>
          </p:cNvSpPr>
          <p:nvPr/>
        </p:nvSpPr>
        <p:spPr bwMode="auto">
          <a:xfrm>
            <a:off x="1327150" y="5068888"/>
            <a:ext cx="4000500" cy="354012"/>
          </a:xfrm>
          <a:prstGeom prst="rect">
            <a:avLst/>
          </a:prstGeom>
          <a:gradFill flip="none" rotWithShape="1">
            <a:gsLst>
              <a:gs pos="0">
                <a:srgbClr val="FFFFFF">
                  <a:lumMod val="75000"/>
                </a:srgbClr>
              </a:gs>
              <a:gs pos="50000">
                <a:srgbClr val="FFFFFF">
                  <a:lumMod val="75000"/>
                </a:srgbClr>
              </a:gs>
              <a:gs pos="100000">
                <a:srgbClr val="E6E6E6">
                  <a:lumMod val="75000"/>
                </a:srgbClr>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fontAlgn="auto">
              <a:spcBef>
                <a:spcPts val="0"/>
              </a:spcBef>
              <a:spcAft>
                <a:spcPts val="0"/>
              </a:spcAft>
              <a:buFont typeface="+mj-lt"/>
              <a:buAutoNum type="arabicPeriod"/>
              <a:defRPr/>
            </a:pPr>
            <a:endParaRPr lang="da-DK" sz="1200" kern="0" noProof="1">
              <a:solidFill>
                <a:sysClr val="window" lastClr="FFFFFF"/>
              </a:solidFill>
              <a:latin typeface="Arial" pitchFamily="34" charset="0"/>
              <a:ea typeface="ＭＳ Ｐゴシック" pitchFamily="-97" charset="-128"/>
            </a:endParaRPr>
          </a:p>
        </p:txBody>
      </p:sp>
      <p:sp>
        <p:nvSpPr>
          <p:cNvPr id="7" name="Rektangel 20"/>
          <p:cNvSpPr>
            <a:spLocks noChangeArrowheads="1"/>
          </p:cNvSpPr>
          <p:nvPr/>
        </p:nvSpPr>
        <p:spPr bwMode="auto">
          <a:xfrm>
            <a:off x="1260475" y="3357563"/>
            <a:ext cx="4000500" cy="352425"/>
          </a:xfrm>
          <a:prstGeom prst="rect">
            <a:avLst/>
          </a:prstGeom>
          <a:gradFill flip="none" rotWithShape="1">
            <a:gsLst>
              <a:gs pos="0">
                <a:srgbClr val="FFFFFF">
                  <a:lumMod val="75000"/>
                </a:srgbClr>
              </a:gs>
              <a:gs pos="50000">
                <a:srgbClr val="FFFFFF">
                  <a:lumMod val="75000"/>
                </a:srgbClr>
              </a:gs>
              <a:gs pos="100000">
                <a:srgbClr val="E6E6E6">
                  <a:lumMod val="75000"/>
                </a:srgbClr>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fontAlgn="auto">
              <a:spcBef>
                <a:spcPts val="0"/>
              </a:spcBef>
              <a:spcAft>
                <a:spcPts val="0"/>
              </a:spcAft>
              <a:buFont typeface="+mj-lt"/>
              <a:buAutoNum type="arabicPeriod"/>
              <a:defRPr/>
            </a:pPr>
            <a:endParaRPr lang="da-DK" sz="1200" kern="0" noProof="1">
              <a:solidFill>
                <a:sysClr val="window" lastClr="FFFFFF"/>
              </a:solidFill>
              <a:latin typeface="Arial" pitchFamily="34" charset="0"/>
              <a:ea typeface="ＭＳ Ｐゴシック" pitchFamily="-97" charset="-128"/>
            </a:endParaRPr>
          </a:p>
        </p:txBody>
      </p:sp>
      <p:sp>
        <p:nvSpPr>
          <p:cNvPr id="8" name="Rektangel 21"/>
          <p:cNvSpPr>
            <a:spLocks noChangeArrowheads="1"/>
          </p:cNvSpPr>
          <p:nvPr/>
        </p:nvSpPr>
        <p:spPr bwMode="auto">
          <a:xfrm>
            <a:off x="1260475" y="3786188"/>
            <a:ext cx="4000500" cy="352425"/>
          </a:xfrm>
          <a:prstGeom prst="rect">
            <a:avLst/>
          </a:prstGeom>
          <a:gradFill flip="none" rotWithShape="1">
            <a:gsLst>
              <a:gs pos="0">
                <a:srgbClr val="FFFFFF">
                  <a:lumMod val="75000"/>
                </a:srgbClr>
              </a:gs>
              <a:gs pos="50000">
                <a:srgbClr val="FFFFFF">
                  <a:lumMod val="75000"/>
                </a:srgbClr>
              </a:gs>
              <a:gs pos="100000">
                <a:srgbClr val="E6E6E6">
                  <a:lumMod val="75000"/>
                </a:srgbClr>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fontAlgn="auto">
              <a:spcBef>
                <a:spcPts val="0"/>
              </a:spcBef>
              <a:spcAft>
                <a:spcPts val="0"/>
              </a:spcAft>
              <a:buFont typeface="+mj-lt"/>
              <a:buAutoNum type="arabicPeriod"/>
              <a:defRPr/>
            </a:pPr>
            <a:endParaRPr lang="da-DK" sz="1200" kern="0" noProof="1">
              <a:solidFill>
                <a:sysClr val="window" lastClr="FFFFFF"/>
              </a:solidFill>
              <a:latin typeface="Arial" pitchFamily="34" charset="0"/>
              <a:ea typeface="ＭＳ Ｐゴシック" pitchFamily="-97" charset="-128"/>
            </a:endParaRPr>
          </a:p>
        </p:txBody>
      </p:sp>
      <p:sp>
        <p:nvSpPr>
          <p:cNvPr id="9" name="Rektangel 22"/>
          <p:cNvSpPr>
            <a:spLocks noChangeArrowheads="1"/>
          </p:cNvSpPr>
          <p:nvPr/>
        </p:nvSpPr>
        <p:spPr bwMode="auto">
          <a:xfrm>
            <a:off x="1260475" y="2928938"/>
            <a:ext cx="4000500" cy="352425"/>
          </a:xfrm>
          <a:prstGeom prst="rect">
            <a:avLst/>
          </a:prstGeom>
          <a:gradFill flip="none" rotWithShape="1">
            <a:gsLst>
              <a:gs pos="0">
                <a:srgbClr val="FFFFFF">
                  <a:lumMod val="75000"/>
                </a:srgbClr>
              </a:gs>
              <a:gs pos="50000">
                <a:srgbClr val="FFFFFF">
                  <a:lumMod val="75000"/>
                </a:srgbClr>
              </a:gs>
              <a:gs pos="100000">
                <a:srgbClr val="E6E6E6">
                  <a:lumMod val="75000"/>
                </a:srgbClr>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fontAlgn="auto">
              <a:spcBef>
                <a:spcPts val="0"/>
              </a:spcBef>
              <a:spcAft>
                <a:spcPts val="0"/>
              </a:spcAft>
              <a:defRPr/>
            </a:pPr>
            <a:r>
              <a:rPr lang="da-DK" sz="1200" b="1" kern="0" noProof="1" smtClean="0">
                <a:solidFill>
                  <a:schemeClr val="accent1">
                    <a:lumMod val="10000"/>
                  </a:schemeClr>
                </a:solidFill>
                <a:latin typeface="Arial" pitchFamily="34" charset="0"/>
                <a:ea typeface="ＭＳ Ｐゴシック" pitchFamily="-97" charset="-128"/>
              </a:rPr>
              <a:t>Skill Acquisition</a:t>
            </a:r>
            <a:endParaRPr lang="da-DK" sz="1200" b="1" kern="0" noProof="1">
              <a:solidFill>
                <a:schemeClr val="accent1">
                  <a:lumMod val="10000"/>
                </a:schemeClr>
              </a:solidFill>
              <a:latin typeface="Arial" pitchFamily="34" charset="0"/>
              <a:ea typeface="ＭＳ Ｐゴシック" pitchFamily="-97" charset="-128"/>
            </a:endParaRPr>
          </a:p>
        </p:txBody>
      </p:sp>
      <p:sp>
        <p:nvSpPr>
          <p:cNvPr id="10" name="Rektangel 23"/>
          <p:cNvSpPr>
            <a:spLocks noChangeArrowheads="1"/>
          </p:cNvSpPr>
          <p:nvPr/>
        </p:nvSpPr>
        <p:spPr bwMode="auto">
          <a:xfrm>
            <a:off x="1231900" y="4214813"/>
            <a:ext cx="4000500" cy="352425"/>
          </a:xfrm>
          <a:prstGeom prst="rect">
            <a:avLst/>
          </a:prstGeom>
          <a:gradFill flip="none" rotWithShape="1">
            <a:gsLst>
              <a:gs pos="0">
                <a:srgbClr val="FFFFFF">
                  <a:lumMod val="75000"/>
                </a:srgbClr>
              </a:gs>
              <a:gs pos="50000">
                <a:srgbClr val="FFFFFF">
                  <a:lumMod val="75000"/>
                </a:srgbClr>
              </a:gs>
              <a:gs pos="100000">
                <a:srgbClr val="E6E6E6">
                  <a:lumMod val="75000"/>
                </a:srgbClr>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fontAlgn="auto">
              <a:spcBef>
                <a:spcPts val="0"/>
              </a:spcBef>
              <a:spcAft>
                <a:spcPts val="0"/>
              </a:spcAft>
              <a:buFont typeface="+mj-lt"/>
              <a:buAutoNum type="arabicPeriod"/>
              <a:defRPr/>
            </a:pPr>
            <a:endParaRPr lang="da-DK" sz="1200" kern="0" noProof="1">
              <a:solidFill>
                <a:sysClr val="window" lastClr="FFFFFF"/>
              </a:solidFill>
              <a:latin typeface="Arial" pitchFamily="34" charset="0"/>
              <a:ea typeface="ＭＳ Ｐゴシック" pitchFamily="-97" charset="-128"/>
            </a:endParaRPr>
          </a:p>
        </p:txBody>
      </p:sp>
      <p:sp>
        <p:nvSpPr>
          <p:cNvPr id="11" name="Tekstboks 8"/>
          <p:cNvSpPr txBox="1">
            <a:spLocks noChangeArrowheads="1"/>
          </p:cNvSpPr>
          <p:nvPr/>
        </p:nvSpPr>
        <p:spPr bwMode="auto">
          <a:xfrm>
            <a:off x="1295400" y="2540000"/>
            <a:ext cx="4000500" cy="261938"/>
          </a:xfrm>
          <a:prstGeom prst="rect">
            <a:avLst/>
          </a:prstGeom>
          <a:noFill/>
          <a:ln w="9525">
            <a:noFill/>
            <a:miter lim="800000"/>
            <a:headEnd/>
            <a:tailEnd/>
          </a:ln>
        </p:spPr>
        <p:txBody>
          <a:bodyPr>
            <a:spAutoFit/>
          </a:bodyPr>
          <a:lstStyle/>
          <a:p>
            <a:r>
              <a:rPr lang="da-DK" sz="1100" b="1" dirty="0" smtClean="0">
                <a:solidFill>
                  <a:schemeClr val="accent1">
                    <a:lumMod val="10000"/>
                  </a:schemeClr>
                </a:solidFill>
              </a:rPr>
              <a:t>Gainful</a:t>
            </a:r>
            <a:r>
              <a:rPr lang="da-DK" sz="1100" b="1" dirty="0" smtClean="0">
                <a:solidFill>
                  <a:schemeClr val="tx2"/>
                </a:solidFill>
              </a:rPr>
              <a:t> </a:t>
            </a:r>
            <a:r>
              <a:rPr lang="da-DK" sz="1100" b="1" dirty="0" smtClean="0">
                <a:solidFill>
                  <a:schemeClr val="accent1">
                    <a:lumMod val="10000"/>
                  </a:schemeClr>
                </a:solidFill>
              </a:rPr>
              <a:t>Employment opportunities</a:t>
            </a:r>
            <a:endParaRPr lang="da-DK" sz="1100" b="1" dirty="0">
              <a:solidFill>
                <a:schemeClr val="accent1">
                  <a:lumMod val="10000"/>
                </a:schemeClr>
              </a:solidFill>
            </a:endParaRPr>
          </a:p>
        </p:txBody>
      </p:sp>
      <p:sp>
        <p:nvSpPr>
          <p:cNvPr id="12" name="Tekstboks 9"/>
          <p:cNvSpPr txBox="1">
            <a:spLocks noChangeArrowheads="1"/>
          </p:cNvSpPr>
          <p:nvPr/>
        </p:nvSpPr>
        <p:spPr bwMode="auto">
          <a:xfrm>
            <a:off x="1295400" y="5118100"/>
            <a:ext cx="4000500" cy="261938"/>
          </a:xfrm>
          <a:prstGeom prst="rect">
            <a:avLst/>
          </a:prstGeom>
          <a:noFill/>
          <a:ln w="9525">
            <a:noFill/>
            <a:miter lim="800000"/>
            <a:headEnd/>
            <a:tailEnd/>
          </a:ln>
        </p:spPr>
        <p:txBody>
          <a:bodyPr>
            <a:spAutoFit/>
          </a:bodyPr>
          <a:lstStyle/>
          <a:p>
            <a:r>
              <a:rPr lang="en-US" sz="1100" b="1" dirty="0" smtClean="0">
                <a:solidFill>
                  <a:schemeClr val="accent1">
                    <a:lumMod val="10000"/>
                  </a:schemeClr>
                </a:solidFill>
              </a:rPr>
              <a:t>A New and Credible Image for the Youths</a:t>
            </a:r>
            <a:endParaRPr lang="da-DK" sz="1100" b="1" dirty="0">
              <a:solidFill>
                <a:schemeClr val="accent1">
                  <a:lumMod val="10000"/>
                </a:schemeClr>
              </a:solidFill>
            </a:endParaRPr>
          </a:p>
        </p:txBody>
      </p:sp>
      <p:sp>
        <p:nvSpPr>
          <p:cNvPr id="13" name="Tekstboks 10"/>
          <p:cNvSpPr txBox="1">
            <a:spLocks noChangeArrowheads="1"/>
          </p:cNvSpPr>
          <p:nvPr/>
        </p:nvSpPr>
        <p:spPr bwMode="auto">
          <a:xfrm>
            <a:off x="1295400" y="3398838"/>
            <a:ext cx="4000500" cy="261937"/>
          </a:xfrm>
          <a:prstGeom prst="rect">
            <a:avLst/>
          </a:prstGeom>
          <a:noFill/>
          <a:ln w="9525">
            <a:noFill/>
            <a:miter lim="800000"/>
            <a:headEnd/>
            <a:tailEnd/>
          </a:ln>
        </p:spPr>
        <p:txBody>
          <a:bodyPr>
            <a:spAutoFit/>
          </a:bodyPr>
          <a:lstStyle/>
          <a:p>
            <a:r>
              <a:rPr lang="da-DK" sz="1100" b="1" dirty="0" smtClean="0">
                <a:solidFill>
                  <a:schemeClr val="accent1">
                    <a:lumMod val="10000"/>
                  </a:schemeClr>
                </a:solidFill>
              </a:rPr>
              <a:t>Capacity  Building</a:t>
            </a:r>
            <a:endParaRPr lang="da-DK" sz="1100" b="1" dirty="0">
              <a:solidFill>
                <a:schemeClr val="accent1">
                  <a:lumMod val="10000"/>
                </a:schemeClr>
              </a:solidFill>
            </a:endParaRPr>
          </a:p>
        </p:txBody>
      </p:sp>
      <p:sp>
        <p:nvSpPr>
          <p:cNvPr id="14" name="Tekstboks 11"/>
          <p:cNvSpPr txBox="1">
            <a:spLocks noChangeArrowheads="1"/>
          </p:cNvSpPr>
          <p:nvPr/>
        </p:nvSpPr>
        <p:spPr bwMode="auto">
          <a:xfrm>
            <a:off x="1295400" y="4214138"/>
            <a:ext cx="4000500" cy="430887"/>
          </a:xfrm>
          <a:prstGeom prst="rect">
            <a:avLst/>
          </a:prstGeom>
          <a:noFill/>
          <a:ln w="9525">
            <a:noFill/>
            <a:miter lim="800000"/>
            <a:headEnd/>
            <a:tailEnd/>
          </a:ln>
        </p:spPr>
        <p:txBody>
          <a:bodyPr>
            <a:spAutoFit/>
          </a:bodyPr>
          <a:lstStyle/>
          <a:p>
            <a:r>
              <a:rPr lang="en-US" sz="1100" b="1" dirty="0" smtClean="0">
                <a:solidFill>
                  <a:schemeClr val="accent1">
                    <a:lumMod val="10000"/>
                  </a:schemeClr>
                </a:solidFill>
              </a:rPr>
              <a:t>Outsourcing to Youths through Call centers, website development</a:t>
            </a:r>
            <a:endParaRPr lang="da-DK" sz="1100" b="1" dirty="0">
              <a:solidFill>
                <a:schemeClr val="accent1">
                  <a:lumMod val="10000"/>
                </a:schemeClr>
              </a:solidFill>
            </a:endParaRPr>
          </a:p>
        </p:txBody>
      </p:sp>
      <p:sp>
        <p:nvSpPr>
          <p:cNvPr id="15" name="Tekstboks 13"/>
          <p:cNvSpPr txBox="1">
            <a:spLocks noChangeArrowheads="1"/>
          </p:cNvSpPr>
          <p:nvPr/>
        </p:nvSpPr>
        <p:spPr bwMode="auto">
          <a:xfrm>
            <a:off x="1295400" y="3829050"/>
            <a:ext cx="4000500" cy="261938"/>
          </a:xfrm>
          <a:prstGeom prst="rect">
            <a:avLst/>
          </a:prstGeom>
          <a:noFill/>
          <a:ln w="9525">
            <a:noFill/>
            <a:miter lim="800000"/>
            <a:headEnd/>
            <a:tailEnd/>
          </a:ln>
        </p:spPr>
        <p:txBody>
          <a:bodyPr>
            <a:spAutoFit/>
          </a:bodyPr>
          <a:lstStyle/>
          <a:p>
            <a:r>
              <a:rPr lang="en-US" sz="1100" b="1" dirty="0" smtClean="0">
                <a:solidFill>
                  <a:schemeClr val="accent1">
                    <a:lumMod val="10000"/>
                  </a:schemeClr>
                </a:solidFill>
              </a:rPr>
              <a:t>Job Sourcing</a:t>
            </a:r>
            <a:endParaRPr lang="da-DK" sz="1100" b="1" dirty="0">
              <a:solidFill>
                <a:schemeClr val="accent1">
                  <a:lumMod val="10000"/>
                </a:schemeClr>
              </a:solidFill>
            </a:endParaRPr>
          </a:p>
        </p:txBody>
      </p:sp>
      <p:sp>
        <p:nvSpPr>
          <p:cNvPr id="16" name="Tekstboks 14"/>
          <p:cNvSpPr txBox="1">
            <a:spLocks noChangeArrowheads="1"/>
          </p:cNvSpPr>
          <p:nvPr/>
        </p:nvSpPr>
        <p:spPr bwMode="auto">
          <a:xfrm>
            <a:off x="1295400" y="4687888"/>
            <a:ext cx="4000500" cy="261937"/>
          </a:xfrm>
          <a:prstGeom prst="rect">
            <a:avLst/>
          </a:prstGeom>
          <a:noFill/>
          <a:ln w="9525">
            <a:noFill/>
            <a:miter lim="800000"/>
            <a:headEnd/>
            <a:tailEnd/>
          </a:ln>
        </p:spPr>
        <p:txBody>
          <a:bodyPr>
            <a:spAutoFit/>
          </a:bodyPr>
          <a:lstStyle/>
          <a:p>
            <a:r>
              <a:rPr lang="da-DK" sz="1100" b="1" dirty="0" smtClean="0">
                <a:solidFill>
                  <a:schemeClr val="accent1">
                    <a:lumMod val="10000"/>
                  </a:schemeClr>
                </a:solidFill>
              </a:rPr>
              <a:t>Positively Engaged</a:t>
            </a:r>
            <a:endParaRPr lang="da-DK" sz="1100" b="1" dirty="0">
              <a:solidFill>
                <a:schemeClr val="accent1">
                  <a:lumMod val="10000"/>
                </a:schemeClr>
              </a:solidFill>
            </a:endParaRPr>
          </a:p>
        </p:txBody>
      </p:sp>
      <p:sp>
        <p:nvSpPr>
          <p:cNvPr id="17" name="Tekstboks 48"/>
          <p:cNvSpPr txBox="1">
            <a:spLocks noChangeArrowheads="1"/>
          </p:cNvSpPr>
          <p:nvPr/>
        </p:nvSpPr>
        <p:spPr bwMode="auto">
          <a:xfrm>
            <a:off x="533400" y="4635500"/>
            <a:ext cx="304800" cy="369888"/>
          </a:xfrm>
          <a:prstGeom prst="rect">
            <a:avLst/>
          </a:prstGeom>
          <a:noFill/>
          <a:ln w="9525">
            <a:noFill/>
            <a:miter lim="800000"/>
            <a:headEnd/>
            <a:tailEnd/>
          </a:ln>
        </p:spPr>
        <p:txBody>
          <a:bodyPr>
            <a:spAutoFit/>
          </a:bodyPr>
          <a:lstStyle/>
          <a:p>
            <a:r>
              <a:rPr lang="da-DK">
                <a:solidFill>
                  <a:srgbClr val="171717"/>
                </a:solidFill>
                <a:latin typeface="Zapf Dingbats" charset="2"/>
              </a:rPr>
              <a:t>✓</a:t>
            </a:r>
            <a:endParaRPr lang="da-DK">
              <a:solidFill>
                <a:srgbClr val="171717"/>
              </a:solidFill>
            </a:endParaRPr>
          </a:p>
        </p:txBody>
      </p:sp>
      <p:sp>
        <p:nvSpPr>
          <p:cNvPr id="18" name="Tekstboks 49"/>
          <p:cNvSpPr txBox="1">
            <a:spLocks noChangeArrowheads="1"/>
          </p:cNvSpPr>
          <p:nvPr/>
        </p:nvSpPr>
        <p:spPr bwMode="auto">
          <a:xfrm>
            <a:off x="533400" y="2527300"/>
            <a:ext cx="304800" cy="369888"/>
          </a:xfrm>
          <a:prstGeom prst="rect">
            <a:avLst/>
          </a:prstGeom>
          <a:noFill/>
          <a:ln w="9525">
            <a:noFill/>
            <a:miter lim="800000"/>
            <a:headEnd/>
            <a:tailEnd/>
          </a:ln>
        </p:spPr>
        <p:txBody>
          <a:bodyPr>
            <a:spAutoFit/>
          </a:bodyPr>
          <a:lstStyle/>
          <a:p>
            <a:r>
              <a:rPr lang="da-DK">
                <a:solidFill>
                  <a:srgbClr val="171717"/>
                </a:solidFill>
                <a:latin typeface="Zapf Dingbats" charset="2"/>
              </a:rPr>
              <a:t>✓</a:t>
            </a:r>
            <a:endParaRPr lang="da-DK">
              <a:solidFill>
                <a:srgbClr val="171717"/>
              </a:solidFill>
            </a:endParaRPr>
          </a:p>
        </p:txBody>
      </p:sp>
      <p:sp>
        <p:nvSpPr>
          <p:cNvPr id="19" name="Tekstboks 50"/>
          <p:cNvSpPr txBox="1">
            <a:spLocks noChangeArrowheads="1"/>
          </p:cNvSpPr>
          <p:nvPr/>
        </p:nvSpPr>
        <p:spPr bwMode="auto">
          <a:xfrm>
            <a:off x="533400" y="5067300"/>
            <a:ext cx="304800" cy="369888"/>
          </a:xfrm>
          <a:prstGeom prst="rect">
            <a:avLst/>
          </a:prstGeom>
          <a:noFill/>
          <a:ln w="9525">
            <a:noFill/>
            <a:miter lim="800000"/>
            <a:headEnd/>
            <a:tailEnd/>
          </a:ln>
        </p:spPr>
        <p:txBody>
          <a:bodyPr>
            <a:spAutoFit/>
          </a:bodyPr>
          <a:lstStyle/>
          <a:p>
            <a:r>
              <a:rPr lang="da-DK">
                <a:solidFill>
                  <a:srgbClr val="171717"/>
                </a:solidFill>
                <a:latin typeface="Zapf Dingbats" charset="2"/>
              </a:rPr>
              <a:t>✓</a:t>
            </a:r>
            <a:endParaRPr lang="da-DK">
              <a:solidFill>
                <a:srgbClr val="171717"/>
              </a:solidFill>
            </a:endParaRPr>
          </a:p>
        </p:txBody>
      </p:sp>
      <p:sp>
        <p:nvSpPr>
          <p:cNvPr id="20" name="Tekstboks 51"/>
          <p:cNvSpPr txBox="1">
            <a:spLocks noChangeArrowheads="1"/>
          </p:cNvSpPr>
          <p:nvPr/>
        </p:nvSpPr>
        <p:spPr bwMode="auto">
          <a:xfrm>
            <a:off x="533400" y="4216400"/>
            <a:ext cx="304800" cy="369888"/>
          </a:xfrm>
          <a:prstGeom prst="rect">
            <a:avLst/>
          </a:prstGeom>
          <a:noFill/>
          <a:ln w="9525">
            <a:noFill/>
            <a:miter lim="800000"/>
            <a:headEnd/>
            <a:tailEnd/>
          </a:ln>
        </p:spPr>
        <p:txBody>
          <a:bodyPr>
            <a:spAutoFit/>
          </a:bodyPr>
          <a:lstStyle/>
          <a:p>
            <a:r>
              <a:rPr lang="da-DK">
                <a:solidFill>
                  <a:srgbClr val="171717"/>
                </a:solidFill>
                <a:latin typeface="Zapf Dingbats" charset="2"/>
              </a:rPr>
              <a:t>✓</a:t>
            </a:r>
            <a:endParaRPr lang="da-DK">
              <a:solidFill>
                <a:srgbClr val="171717"/>
              </a:solidFill>
            </a:endParaRPr>
          </a:p>
        </p:txBody>
      </p:sp>
      <p:sp>
        <p:nvSpPr>
          <p:cNvPr id="21" name="Tekstboks 52"/>
          <p:cNvSpPr txBox="1">
            <a:spLocks noChangeArrowheads="1"/>
          </p:cNvSpPr>
          <p:nvPr/>
        </p:nvSpPr>
        <p:spPr bwMode="auto">
          <a:xfrm>
            <a:off x="533400" y="3797300"/>
            <a:ext cx="304800" cy="369888"/>
          </a:xfrm>
          <a:prstGeom prst="rect">
            <a:avLst/>
          </a:prstGeom>
          <a:noFill/>
          <a:ln w="9525">
            <a:noFill/>
            <a:miter lim="800000"/>
            <a:headEnd/>
            <a:tailEnd/>
          </a:ln>
        </p:spPr>
        <p:txBody>
          <a:bodyPr>
            <a:spAutoFit/>
          </a:bodyPr>
          <a:lstStyle/>
          <a:p>
            <a:r>
              <a:rPr lang="da-DK">
                <a:solidFill>
                  <a:srgbClr val="171717"/>
                </a:solidFill>
                <a:latin typeface="Zapf Dingbats" charset="2"/>
              </a:rPr>
              <a:t>✓</a:t>
            </a:r>
            <a:endParaRPr lang="da-DK">
              <a:solidFill>
                <a:srgbClr val="171717"/>
              </a:solidFill>
            </a:endParaRPr>
          </a:p>
        </p:txBody>
      </p:sp>
      <p:sp>
        <p:nvSpPr>
          <p:cNvPr id="22" name="Tekstboks 53"/>
          <p:cNvSpPr txBox="1">
            <a:spLocks noChangeArrowheads="1"/>
          </p:cNvSpPr>
          <p:nvPr/>
        </p:nvSpPr>
        <p:spPr bwMode="auto">
          <a:xfrm>
            <a:off x="533400" y="3365500"/>
            <a:ext cx="304800" cy="369888"/>
          </a:xfrm>
          <a:prstGeom prst="rect">
            <a:avLst/>
          </a:prstGeom>
          <a:noFill/>
          <a:ln w="9525">
            <a:noFill/>
            <a:miter lim="800000"/>
            <a:headEnd/>
            <a:tailEnd/>
          </a:ln>
        </p:spPr>
        <p:txBody>
          <a:bodyPr>
            <a:spAutoFit/>
          </a:bodyPr>
          <a:lstStyle/>
          <a:p>
            <a:r>
              <a:rPr lang="da-DK">
                <a:solidFill>
                  <a:srgbClr val="171717"/>
                </a:solidFill>
                <a:latin typeface="Zapf Dingbats" charset="2"/>
              </a:rPr>
              <a:t>✓</a:t>
            </a:r>
            <a:endParaRPr lang="da-DK">
              <a:solidFill>
                <a:srgbClr val="171717"/>
              </a:solidFill>
            </a:endParaRPr>
          </a:p>
        </p:txBody>
      </p:sp>
      <p:sp>
        <p:nvSpPr>
          <p:cNvPr id="23" name="Tekstboks 54"/>
          <p:cNvSpPr txBox="1">
            <a:spLocks noChangeArrowheads="1"/>
          </p:cNvSpPr>
          <p:nvPr/>
        </p:nvSpPr>
        <p:spPr bwMode="auto">
          <a:xfrm>
            <a:off x="533400" y="2946400"/>
            <a:ext cx="304800" cy="369888"/>
          </a:xfrm>
          <a:prstGeom prst="rect">
            <a:avLst/>
          </a:prstGeom>
          <a:noFill/>
          <a:ln w="9525">
            <a:noFill/>
            <a:miter lim="800000"/>
            <a:headEnd/>
            <a:tailEnd/>
          </a:ln>
        </p:spPr>
        <p:txBody>
          <a:bodyPr>
            <a:spAutoFit/>
          </a:bodyPr>
          <a:lstStyle/>
          <a:p>
            <a:r>
              <a:rPr lang="da-DK">
                <a:solidFill>
                  <a:srgbClr val="171717"/>
                </a:solidFill>
                <a:latin typeface="Zapf Dingbats" charset="2"/>
              </a:rPr>
              <a:t>✓</a:t>
            </a:r>
            <a:endParaRPr lang="da-DK">
              <a:solidFill>
                <a:srgbClr val="171717"/>
              </a:solidFill>
            </a:endParaRPr>
          </a:p>
        </p:txBody>
      </p:sp>
      <p:grpSp>
        <p:nvGrpSpPr>
          <p:cNvPr id="24" name="Gruppe 95"/>
          <p:cNvGrpSpPr>
            <a:grpSpLocks/>
          </p:cNvGrpSpPr>
          <p:nvPr/>
        </p:nvGrpSpPr>
        <p:grpSpPr bwMode="auto">
          <a:xfrm>
            <a:off x="838200" y="2447925"/>
            <a:ext cx="355600" cy="2932113"/>
            <a:chOff x="861062" y="2499360"/>
            <a:chExt cx="355084" cy="2931271"/>
          </a:xfrm>
        </p:grpSpPr>
        <p:grpSp>
          <p:nvGrpSpPr>
            <p:cNvPr id="25" name="Gruppe 55"/>
            <p:cNvGrpSpPr>
              <a:grpSpLocks noChangeAspect="1"/>
            </p:cNvGrpSpPr>
            <p:nvPr/>
          </p:nvGrpSpPr>
          <p:grpSpPr bwMode="auto">
            <a:xfrm>
              <a:off x="861062" y="2499360"/>
              <a:ext cx="347394" cy="2931271"/>
              <a:chOff x="571500" y="1858963"/>
              <a:chExt cx="511175" cy="4313237"/>
            </a:xfrm>
          </p:grpSpPr>
          <p:sp>
            <p:nvSpPr>
              <p:cNvPr id="33" name="Rektangel 7"/>
              <p:cNvSpPr>
                <a:spLocks noChangeArrowheads="1"/>
              </p:cNvSpPr>
              <p:nvPr/>
            </p:nvSpPr>
            <p:spPr bwMode="auto">
              <a:xfrm>
                <a:off x="571500" y="1858963"/>
                <a:ext cx="510828" cy="513759"/>
              </a:xfrm>
              <a:prstGeom prst="rect">
                <a:avLst/>
              </a:pr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sp>
            <p:nvSpPr>
              <p:cNvPr id="34" name="Rektangel 57"/>
              <p:cNvSpPr>
                <a:spLocks noChangeArrowheads="1"/>
              </p:cNvSpPr>
              <p:nvPr/>
            </p:nvSpPr>
            <p:spPr bwMode="auto">
              <a:xfrm>
                <a:off x="571500" y="2491821"/>
                <a:ext cx="510828" cy="511423"/>
              </a:xfrm>
              <a:prstGeom prst="rect">
                <a:avLst/>
              </a:pr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sp>
            <p:nvSpPr>
              <p:cNvPr id="35" name="Rektangel 11"/>
              <p:cNvSpPr>
                <a:spLocks noChangeArrowheads="1"/>
              </p:cNvSpPr>
              <p:nvPr/>
            </p:nvSpPr>
            <p:spPr bwMode="auto">
              <a:xfrm>
                <a:off x="571500" y="3124677"/>
                <a:ext cx="510828" cy="511424"/>
              </a:xfrm>
              <a:prstGeom prst="rect">
                <a:avLst/>
              </a:pr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sp>
            <p:nvSpPr>
              <p:cNvPr id="36" name="Rektangel 13"/>
              <p:cNvSpPr>
                <a:spLocks noChangeArrowheads="1"/>
              </p:cNvSpPr>
              <p:nvPr/>
            </p:nvSpPr>
            <p:spPr bwMode="auto">
              <a:xfrm>
                <a:off x="571500" y="3762206"/>
                <a:ext cx="510828" cy="509088"/>
              </a:xfrm>
              <a:prstGeom prst="rect">
                <a:avLst/>
              </a:pr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sp>
            <p:nvSpPr>
              <p:cNvPr id="37" name="Rektangel 60"/>
              <p:cNvSpPr>
                <a:spLocks noChangeArrowheads="1"/>
              </p:cNvSpPr>
              <p:nvPr/>
            </p:nvSpPr>
            <p:spPr bwMode="auto">
              <a:xfrm>
                <a:off x="571500" y="4395062"/>
                <a:ext cx="510828" cy="511424"/>
              </a:xfrm>
              <a:prstGeom prst="rect">
                <a:avLst/>
              </a:pr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sp>
            <p:nvSpPr>
              <p:cNvPr id="38" name="Rektangel 23"/>
              <p:cNvSpPr>
                <a:spLocks noChangeArrowheads="1"/>
              </p:cNvSpPr>
              <p:nvPr/>
            </p:nvSpPr>
            <p:spPr bwMode="auto">
              <a:xfrm>
                <a:off x="571500" y="5027920"/>
                <a:ext cx="510828" cy="511423"/>
              </a:xfrm>
              <a:prstGeom prst="rect">
                <a:avLst/>
              </a:pr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sp>
            <p:nvSpPr>
              <p:cNvPr id="39" name="Rektangel 26"/>
              <p:cNvSpPr>
                <a:spLocks noChangeArrowheads="1"/>
              </p:cNvSpPr>
              <p:nvPr/>
            </p:nvSpPr>
            <p:spPr bwMode="auto">
              <a:xfrm>
                <a:off x="571500" y="5660776"/>
                <a:ext cx="510828" cy="511424"/>
              </a:xfrm>
              <a:prstGeom prst="rect">
                <a:avLst/>
              </a:pr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grpSp>
        <p:sp>
          <p:nvSpPr>
            <p:cNvPr id="26" name="Tekstboks 8"/>
            <p:cNvSpPr txBox="1">
              <a:spLocks noChangeArrowheads="1"/>
            </p:cNvSpPr>
            <p:nvPr/>
          </p:nvSpPr>
          <p:spPr bwMode="auto">
            <a:xfrm>
              <a:off x="889596" y="2569190"/>
              <a:ext cx="326550" cy="276146"/>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1</a:t>
              </a:r>
            </a:p>
          </p:txBody>
        </p:sp>
        <p:sp>
          <p:nvSpPr>
            <p:cNvPr id="27" name="Tekstboks 89"/>
            <p:cNvSpPr txBox="1">
              <a:spLocks noChangeArrowheads="1"/>
            </p:cNvSpPr>
            <p:nvPr/>
          </p:nvSpPr>
          <p:spPr bwMode="auto">
            <a:xfrm>
              <a:off x="889596" y="2984996"/>
              <a:ext cx="326550" cy="276146"/>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2</a:t>
              </a:r>
            </a:p>
          </p:txBody>
        </p:sp>
        <p:sp>
          <p:nvSpPr>
            <p:cNvPr id="28" name="Tekstboks 90"/>
            <p:cNvSpPr txBox="1">
              <a:spLocks noChangeArrowheads="1"/>
            </p:cNvSpPr>
            <p:nvPr/>
          </p:nvSpPr>
          <p:spPr bwMode="auto">
            <a:xfrm>
              <a:off x="889596" y="3402389"/>
              <a:ext cx="326550" cy="276146"/>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3</a:t>
              </a:r>
            </a:p>
          </p:txBody>
        </p:sp>
        <p:sp>
          <p:nvSpPr>
            <p:cNvPr id="29" name="Tekstboks 91"/>
            <p:cNvSpPr txBox="1">
              <a:spLocks noChangeArrowheads="1"/>
            </p:cNvSpPr>
            <p:nvPr/>
          </p:nvSpPr>
          <p:spPr bwMode="auto">
            <a:xfrm>
              <a:off x="889596" y="3830891"/>
              <a:ext cx="326550" cy="276146"/>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4</a:t>
              </a:r>
            </a:p>
          </p:txBody>
        </p:sp>
        <p:sp>
          <p:nvSpPr>
            <p:cNvPr id="30" name="Tekstboks 21"/>
            <p:cNvSpPr txBox="1">
              <a:spLocks noChangeArrowheads="1"/>
            </p:cNvSpPr>
            <p:nvPr/>
          </p:nvSpPr>
          <p:spPr bwMode="auto">
            <a:xfrm>
              <a:off x="889596" y="4265741"/>
              <a:ext cx="326550" cy="276146"/>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5</a:t>
              </a:r>
            </a:p>
          </p:txBody>
        </p:sp>
        <p:sp>
          <p:nvSpPr>
            <p:cNvPr id="31" name="Tekstboks 24"/>
            <p:cNvSpPr txBox="1">
              <a:spLocks noChangeArrowheads="1"/>
            </p:cNvSpPr>
            <p:nvPr/>
          </p:nvSpPr>
          <p:spPr bwMode="auto">
            <a:xfrm>
              <a:off x="889596" y="4695829"/>
              <a:ext cx="326550" cy="276146"/>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6</a:t>
              </a:r>
            </a:p>
          </p:txBody>
        </p:sp>
        <p:sp>
          <p:nvSpPr>
            <p:cNvPr id="32" name="Tekstboks 27"/>
            <p:cNvSpPr txBox="1">
              <a:spLocks noChangeArrowheads="1"/>
            </p:cNvSpPr>
            <p:nvPr/>
          </p:nvSpPr>
          <p:spPr bwMode="auto">
            <a:xfrm>
              <a:off x="889596" y="5121157"/>
              <a:ext cx="326550" cy="276146"/>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7</a:t>
              </a:r>
            </a:p>
          </p:txBody>
        </p:sp>
      </p:grpSp>
      <p:grpSp>
        <p:nvGrpSpPr>
          <p:cNvPr id="40" name="Gruppe 45"/>
          <p:cNvGrpSpPr>
            <a:grpSpLocks/>
          </p:cNvGrpSpPr>
          <p:nvPr/>
        </p:nvGrpSpPr>
        <p:grpSpPr bwMode="auto">
          <a:xfrm>
            <a:off x="5321300" y="2489200"/>
            <a:ext cx="2946400" cy="2946400"/>
            <a:chOff x="5321300" y="2489200"/>
            <a:chExt cx="2946400" cy="2946400"/>
          </a:xfrm>
        </p:grpSpPr>
        <p:sp>
          <p:nvSpPr>
            <p:cNvPr id="41" name="Rektangel 16"/>
            <p:cNvSpPr>
              <a:spLocks noChangeArrowheads="1"/>
            </p:cNvSpPr>
            <p:nvPr/>
          </p:nvSpPr>
          <p:spPr bwMode="auto">
            <a:xfrm>
              <a:off x="5321300" y="2489200"/>
              <a:ext cx="2946400" cy="2946400"/>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pic>
          <p:nvPicPr>
            <p:cNvPr id="42" name="Billede 44" descr="dreamstime_go to www.jpg"/>
            <p:cNvPicPr>
              <a:picLocks noChangeAspect="1"/>
            </p:cNvPicPr>
            <p:nvPr/>
          </p:nvPicPr>
          <p:blipFill>
            <a:blip r:embed="rId2"/>
            <a:srcRect/>
            <a:stretch>
              <a:fillRect/>
            </a:stretch>
          </p:blipFill>
          <p:spPr bwMode="auto">
            <a:xfrm>
              <a:off x="5433649" y="2615564"/>
              <a:ext cx="2721702" cy="2678450"/>
            </a:xfrm>
            <a:prstGeom prst="rect">
              <a:avLst/>
            </a:prstGeom>
            <a:noFill/>
            <a:ln w="9525">
              <a:noFill/>
              <a:miter lim="800000"/>
              <a:headEnd/>
              <a:tailEnd/>
            </a:ln>
          </p:spPr>
        </p:pic>
      </p:grpSp>
      <p:sp>
        <p:nvSpPr>
          <p:cNvPr id="45" name="Footer Placeholder 44"/>
          <p:cNvSpPr>
            <a:spLocks noGrp="1"/>
          </p:cNvSpPr>
          <p:nvPr>
            <p:ph type="ftr" sz="quarter" idx="11"/>
          </p:nvPr>
        </p:nvSpPr>
        <p:spPr/>
        <p:txBody>
          <a:bodyPr/>
          <a:lstStyle/>
          <a:p>
            <a:r>
              <a:rPr lang="en-GB" dirty="0" smtClean="0"/>
              <a:t>You Are Nigerian! Are You Dot .NG ?</a:t>
            </a:r>
            <a:endParaRPr lang="en-US" dirty="0"/>
          </a:p>
        </p:txBody>
      </p:sp>
    </p:spTree>
    <p:extLst>
      <p:ext uri="{BB962C8B-B14F-4D97-AF65-F5344CB8AC3E}">
        <p14:creationId xmlns:p14="http://schemas.microsoft.com/office/powerpoint/2010/main" xmlns="" val="2730407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057400"/>
            <a:ext cx="8077200" cy="4068763"/>
          </a:xfrm>
        </p:spPr>
        <p:txBody>
          <a:bodyPr>
            <a:noAutofit/>
          </a:bodyPr>
          <a:lstStyle/>
          <a:p>
            <a:pPr>
              <a:lnSpc>
                <a:spcPct val="120000"/>
              </a:lnSpc>
            </a:pPr>
            <a:r>
              <a:rPr lang="en-US" dirty="0" smtClean="0"/>
              <a:t>The hierarchical structure of the .ng Registry and the restrictions to  characters and figures afford certain advantages</a:t>
            </a:r>
          </a:p>
          <a:p>
            <a:pPr>
              <a:lnSpc>
                <a:spcPct val="120000"/>
              </a:lnSpc>
            </a:pPr>
            <a:r>
              <a:rPr lang="en-US" dirty="0" smtClean="0"/>
              <a:t>The possibility of introducing new second level domains to serve specific trades or interest groups.  i.e .police.ng</a:t>
            </a:r>
          </a:p>
          <a:p>
            <a:pPr>
              <a:lnSpc>
                <a:spcPct val="120000"/>
              </a:lnSpc>
            </a:pPr>
            <a:r>
              <a:rPr lang="en-US" dirty="0" smtClean="0"/>
              <a:t>The potential of exploiting the diverse languages in Nigeria to introduce the IDNs by the introduction of non-Roman characters such as </a:t>
            </a:r>
            <a:r>
              <a:rPr lang="en-US" u="sng" dirty="0" smtClean="0"/>
              <a:t>e</a:t>
            </a:r>
            <a:r>
              <a:rPr lang="en-US" dirty="0" smtClean="0"/>
              <a:t>, </a:t>
            </a:r>
            <a:r>
              <a:rPr lang="en-US" u="sng" dirty="0" smtClean="0"/>
              <a:t>i</a:t>
            </a:r>
            <a:r>
              <a:rPr lang="en-US" dirty="0" smtClean="0"/>
              <a:t>, </a:t>
            </a:r>
            <a:r>
              <a:rPr lang="en-US" u="sng" dirty="0" smtClean="0"/>
              <a:t>o</a:t>
            </a:r>
            <a:r>
              <a:rPr lang="en-US" dirty="0" smtClean="0"/>
              <a:t>, </a:t>
            </a:r>
            <a:r>
              <a:rPr lang="en-US" u="sng" dirty="0" smtClean="0"/>
              <a:t>u</a:t>
            </a:r>
            <a:r>
              <a:rPr lang="en-US" dirty="0" smtClean="0"/>
              <a:t>, </a:t>
            </a:r>
            <a:r>
              <a:rPr lang="en-US" u="sng" dirty="0" smtClean="0"/>
              <a:t>c</a:t>
            </a:r>
            <a:r>
              <a:rPr lang="en-US" dirty="0" smtClean="0"/>
              <a:t>, gb, kp, et cetera.</a:t>
            </a:r>
          </a:p>
          <a:p>
            <a:pPr>
              <a:lnSpc>
                <a:spcPct val="120000"/>
              </a:lnSpc>
            </a:pPr>
            <a:r>
              <a:rPr lang="en-US" dirty="0" smtClean="0"/>
              <a:t>.eu has implemented this successfully</a:t>
            </a:r>
          </a:p>
          <a:p>
            <a:endParaRPr lang="en-GB" sz="1600" dirty="0"/>
          </a:p>
        </p:txBody>
      </p:sp>
      <p:sp>
        <p:nvSpPr>
          <p:cNvPr id="3" name="Footer Placeholder 2"/>
          <p:cNvSpPr>
            <a:spLocks noGrp="1"/>
          </p:cNvSpPr>
          <p:nvPr>
            <p:ph type="ftr" sz="quarter" idx="11"/>
          </p:nvPr>
        </p:nvSpPr>
        <p:spPr/>
        <p:txBody>
          <a:bodyPr/>
          <a:lstStyle/>
          <a:p>
            <a:r>
              <a:rPr lang="en-GB" dirty="0" smtClean="0">
                <a:solidFill>
                  <a:prstClr val="black"/>
                </a:solidFill>
              </a:rPr>
              <a:t>You Are Nigerian! Are You Dot .NG ?</a:t>
            </a:r>
            <a:endParaRPr lang="en-US" dirty="0">
              <a:solidFill>
                <a:prstClr val="black"/>
              </a:solidFill>
            </a:endParaRPr>
          </a:p>
        </p:txBody>
      </p:sp>
      <p:sp>
        <p:nvSpPr>
          <p:cNvPr id="4" name="Title 3"/>
          <p:cNvSpPr>
            <a:spLocks noGrp="1"/>
          </p:cNvSpPr>
          <p:nvPr>
            <p:ph type="title"/>
          </p:nvPr>
        </p:nvSpPr>
        <p:spPr/>
        <p:txBody>
          <a:bodyPr/>
          <a:lstStyle/>
          <a:p>
            <a:r>
              <a:rPr lang="en-US" dirty="0" smtClean="0"/>
              <a:t>.ng </a:t>
            </a:r>
            <a:r>
              <a:rPr lang="en-GB" dirty="0"/>
              <a:t>Unique</a:t>
            </a:r>
            <a:r>
              <a:rPr lang="en-US" dirty="0" smtClean="0"/>
              <a:t> Features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NIRA is also mindful of the unique opportunity its ccTLD name presents.  </a:t>
            </a:r>
          </a:p>
          <a:p>
            <a:r>
              <a:rPr lang="en-US" dirty="0" smtClean="0"/>
              <a:t>With a TLD as .ng, Nigeria’s country code assumes a global significance for many words by coupling of the TLD with any of the vowels of the English language. i.e.</a:t>
            </a:r>
            <a:r>
              <a:rPr lang="en-US" baseline="0" dirty="0" smtClean="0"/>
              <a:t> Fishi.ng</a:t>
            </a:r>
            <a:r>
              <a:rPr lang="en-US" dirty="0" smtClean="0"/>
              <a:t>    </a:t>
            </a:r>
          </a:p>
          <a:p>
            <a:r>
              <a:rPr lang="en-US" dirty="0" smtClean="0"/>
              <a:t>NIRA intends to exploit these potentials to continue to make .ng a global registry irrespective of the entry of new gTLDs. </a:t>
            </a:r>
          </a:p>
          <a:p>
            <a:r>
              <a:rPr lang="en-US" dirty="0" smtClean="0"/>
              <a:t>The uniqueness of the </a:t>
            </a:r>
            <a:r>
              <a:rPr lang="en-US" b="1" dirty="0" smtClean="0"/>
              <a:t>.ng </a:t>
            </a:r>
            <a:r>
              <a:rPr lang="en-US" dirty="0" smtClean="0"/>
              <a:t>ccTLD has seen firms like Google, Microsoft Domain Developers Fund taking up googli.ng; bi.ng; et cetera since the Second Level was opened up.</a:t>
            </a:r>
          </a:p>
          <a:p>
            <a:endParaRPr lang="en-GB" dirty="0"/>
          </a:p>
        </p:txBody>
      </p:sp>
      <p:sp>
        <p:nvSpPr>
          <p:cNvPr id="3" name="Footer Placeholder 2"/>
          <p:cNvSpPr>
            <a:spLocks noGrp="1"/>
          </p:cNvSpPr>
          <p:nvPr>
            <p:ph type="ftr" sz="quarter" idx="11"/>
          </p:nvPr>
        </p:nvSpPr>
        <p:spPr/>
        <p:txBody>
          <a:bodyPr/>
          <a:lstStyle/>
          <a:p>
            <a:r>
              <a:rPr lang="en-GB" dirty="0" smtClean="0">
                <a:solidFill>
                  <a:prstClr val="black"/>
                </a:solidFill>
              </a:rPr>
              <a:t>You Are Nigerian! Are You Dot .NG ?</a:t>
            </a:r>
            <a:endParaRPr lang="en-US" dirty="0">
              <a:solidFill>
                <a:prstClr val="black"/>
              </a:solidFill>
            </a:endParaRPr>
          </a:p>
        </p:txBody>
      </p:sp>
      <p:sp>
        <p:nvSpPr>
          <p:cNvPr id="4" name="Title 3"/>
          <p:cNvSpPr>
            <a:spLocks noGrp="1"/>
          </p:cNvSpPr>
          <p:nvPr>
            <p:ph type="title"/>
          </p:nvPr>
        </p:nvSpPr>
        <p:spPr/>
        <p:txBody>
          <a:bodyPr/>
          <a:lstStyle/>
          <a:p>
            <a:r>
              <a:rPr lang="en-GB" dirty="0" smtClean="0"/>
              <a:t>.ng Unique</a:t>
            </a:r>
            <a:r>
              <a:rPr lang="en-GB" baseline="0" dirty="0" smtClean="0"/>
              <a:t> Features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057400"/>
            <a:ext cx="7924800" cy="4191000"/>
          </a:xfrm>
        </p:spPr>
        <p:txBody>
          <a:bodyPr>
            <a:noAutofit/>
          </a:bodyPr>
          <a:lstStyle/>
          <a:p>
            <a:r>
              <a:rPr lang="en-US" sz="1400" dirty="0" smtClean="0"/>
              <a:t>Charity Begins @HOME with the Federal Government MDAs.</a:t>
            </a:r>
          </a:p>
          <a:p>
            <a:pPr marL="393192" lvl="1" indent="0">
              <a:buFont typeface="Wingdings" pitchFamily="2" charset="2"/>
              <a:buNone/>
            </a:pPr>
            <a:r>
              <a:rPr lang="en-US" sz="1400" dirty="0" smtClean="0"/>
              <a:t>Institute</a:t>
            </a:r>
            <a:r>
              <a:rPr lang="en-US" sz="1400" baseline="0" dirty="0" smtClean="0"/>
              <a:t> </a:t>
            </a:r>
            <a:r>
              <a:rPr lang="en-US" sz="1400" dirty="0" smtClean="0"/>
              <a:t>necessary government Policies</a:t>
            </a:r>
            <a:r>
              <a:rPr lang="en-US" sz="1400" dirty="0"/>
              <a:t> </a:t>
            </a:r>
            <a:r>
              <a:rPr lang="en-US" sz="1400" dirty="0" smtClean="0"/>
              <a:t>and mandates for .ng adoption</a:t>
            </a:r>
          </a:p>
          <a:p>
            <a:r>
              <a:rPr lang="en-GB" sz="1400" dirty="0" smtClean="0"/>
              <a:t>Holistic Approach to NiRA Growth</a:t>
            </a:r>
            <a:endParaRPr lang="en-GB" sz="1400" dirty="0"/>
          </a:p>
          <a:p>
            <a:pPr lvl="1">
              <a:buFont typeface="Wingdings" pitchFamily="2" charset="2"/>
              <a:buChar char="§"/>
            </a:pPr>
            <a:r>
              <a:rPr lang="en-GB" sz="1400" dirty="0" smtClean="0">
                <a:solidFill>
                  <a:srgbClr val="FF0000"/>
                </a:solidFill>
              </a:rPr>
              <a:t>Systems</a:t>
            </a:r>
            <a:r>
              <a:rPr lang="en-GB" sz="1400" dirty="0" smtClean="0"/>
              <a:t>-  Development and </a:t>
            </a:r>
            <a:r>
              <a:rPr lang="en-US" sz="1400" dirty="0" smtClean="0"/>
              <a:t>coordination </a:t>
            </a:r>
            <a:r>
              <a:rPr lang="en-US" sz="1400" dirty="0"/>
              <a:t>of technical </a:t>
            </a:r>
            <a:r>
              <a:rPr lang="en-US" sz="1400" dirty="0" smtClean="0"/>
              <a:t>standards, Local administration of key infrastructure </a:t>
            </a:r>
            <a:endParaRPr lang="en-GB" sz="1400" dirty="0"/>
          </a:p>
          <a:p>
            <a:pPr lvl="1">
              <a:buFont typeface="Wingdings" pitchFamily="2" charset="2"/>
              <a:buChar char="§"/>
            </a:pPr>
            <a:r>
              <a:rPr lang="en-GB" sz="1400" dirty="0">
                <a:solidFill>
                  <a:srgbClr val="FF0000"/>
                </a:solidFill>
              </a:rPr>
              <a:t> </a:t>
            </a:r>
            <a:r>
              <a:rPr lang="en-GB" sz="1400" dirty="0" smtClean="0">
                <a:solidFill>
                  <a:srgbClr val="FF0000"/>
                </a:solidFill>
              </a:rPr>
              <a:t>Process-</a:t>
            </a:r>
            <a:r>
              <a:rPr lang="en-GB" sz="1400" dirty="0" smtClean="0"/>
              <a:t> </a:t>
            </a:r>
            <a:r>
              <a:rPr lang="en-GB" sz="1400" dirty="0"/>
              <a:t>documentation and the </a:t>
            </a:r>
            <a:r>
              <a:rPr lang="en-US" sz="1400" dirty="0"/>
              <a:t>operation of critical </a:t>
            </a:r>
            <a:r>
              <a:rPr lang="en-US" sz="1400" dirty="0" smtClean="0"/>
              <a:t>infrastructures, Policies and Procedures, Regulation and Service delivery </a:t>
            </a:r>
            <a:endParaRPr lang="en-GB" sz="1400" dirty="0"/>
          </a:p>
          <a:p>
            <a:pPr lvl="1">
              <a:buFont typeface="Wingdings" pitchFamily="2" charset="2"/>
              <a:buChar char="§"/>
            </a:pPr>
            <a:r>
              <a:rPr lang="en-GB" sz="1400" dirty="0" smtClean="0">
                <a:solidFill>
                  <a:srgbClr val="FF0000"/>
                </a:solidFill>
              </a:rPr>
              <a:t>People</a:t>
            </a:r>
            <a:r>
              <a:rPr lang="en-GB" sz="1400" dirty="0"/>
              <a:t> </a:t>
            </a:r>
            <a:r>
              <a:rPr lang="en-GB" sz="1400" dirty="0" smtClean="0"/>
              <a:t>-Institutional/capacity </a:t>
            </a:r>
            <a:r>
              <a:rPr lang="en-GB" sz="1400" dirty="0"/>
              <a:t>building; and mobilisation</a:t>
            </a:r>
          </a:p>
          <a:p>
            <a:pPr lvl="1">
              <a:buFont typeface="Wingdings" pitchFamily="2" charset="2"/>
              <a:buChar char="§"/>
            </a:pPr>
            <a:r>
              <a:rPr lang="en-GB" sz="1400" dirty="0" smtClean="0">
                <a:solidFill>
                  <a:srgbClr val="FF0000"/>
                </a:solidFill>
              </a:rPr>
              <a:t>Products - </a:t>
            </a:r>
            <a:r>
              <a:rPr lang="en-GB" sz="1400" dirty="0" smtClean="0"/>
              <a:t> Creating Local Content with Nigerian centric approach. Local Branding of International Brands e.g. Google.com.ng </a:t>
            </a:r>
            <a:r>
              <a:rPr lang="en-GB" sz="1400" smtClean="0"/>
              <a:t>, thisday.ng</a:t>
            </a:r>
            <a:endParaRPr lang="en-US" sz="1400" dirty="0" smtClean="0"/>
          </a:p>
          <a:p>
            <a:pPr rtl="0" eaLnBrk="1" latinLnBrk="0" hangingPunct="1"/>
            <a:r>
              <a:rPr kumimoji="0" lang="en-US" sz="1400" kern="1200" dirty="0" smtClean="0">
                <a:solidFill>
                  <a:schemeClr val="tx1"/>
                </a:solidFill>
                <a:effectLst/>
              </a:rPr>
              <a:t>Private Public Partnership for Data and Information security</a:t>
            </a:r>
            <a:endParaRPr lang="en-GB" sz="1400" dirty="0" smtClean="0">
              <a:effectLst/>
            </a:endParaRPr>
          </a:p>
          <a:p>
            <a:pPr rtl="0" eaLnBrk="1" fontAlgn="auto" latinLnBrk="0" hangingPunct="1"/>
            <a:r>
              <a:rPr kumimoji="0" lang="en-US" sz="1400" kern="1200" dirty="0" smtClean="0">
                <a:solidFill>
                  <a:schemeClr val="tx1"/>
                </a:solidFill>
                <a:effectLst/>
              </a:rPr>
              <a:t>A Corporate Affairs Commission-Enabled Automated Domain registration via links to NiRA Accredited Registrars websites.</a:t>
            </a:r>
            <a:endParaRPr lang="en-GB" sz="1400" dirty="0" smtClean="0">
              <a:effectLst/>
            </a:endParaRPr>
          </a:p>
          <a:p>
            <a:pPr rtl="0" eaLnBrk="1" fontAlgn="auto" latinLnBrk="0" hangingPunct="1"/>
            <a:r>
              <a:rPr kumimoji="0" lang="en-US" sz="1400" kern="1200" dirty="0" smtClean="0">
                <a:solidFill>
                  <a:schemeClr val="tx1"/>
                </a:solidFill>
                <a:effectLst/>
              </a:rPr>
              <a:t>A Nigerian Chamber of Commerce Enabled Automated Domain registration of its members via links to NiRA Accredited Registrars</a:t>
            </a:r>
            <a:endParaRPr lang="en-GB" sz="1400" dirty="0" smtClean="0">
              <a:effectLst/>
            </a:endParaRPr>
          </a:p>
          <a:p>
            <a:pPr rtl="0" eaLnBrk="1" latinLnBrk="0" hangingPunct="1"/>
            <a:r>
              <a:rPr kumimoji="0" lang="en-US" sz="1600" kern="1200" dirty="0" smtClean="0">
                <a:solidFill>
                  <a:schemeClr val="tx1"/>
                </a:solidFill>
                <a:effectLst/>
              </a:rPr>
              <a:t>Engage Nigerian Embassies </a:t>
            </a:r>
            <a:r>
              <a:rPr lang="en-US" sz="1600" dirty="0" smtClean="0">
                <a:solidFill>
                  <a:schemeClr val="tx1"/>
                </a:solidFill>
              </a:rPr>
              <a:t>and Missions </a:t>
            </a:r>
            <a:r>
              <a:rPr kumimoji="0" lang="en-US" sz="1600" kern="1200" dirty="0" smtClean="0">
                <a:solidFill>
                  <a:schemeClr val="tx1"/>
                </a:solidFill>
                <a:effectLst/>
              </a:rPr>
              <a:t>Abroad in the promotion and adoption of .ng</a:t>
            </a:r>
            <a:endParaRPr lang="en-GB" sz="1600" dirty="0" smtClean="0">
              <a:effectLst/>
            </a:endParaRPr>
          </a:p>
          <a:p>
            <a:endParaRPr lang="en-US" sz="1600" dirty="0"/>
          </a:p>
        </p:txBody>
      </p:sp>
      <p:sp>
        <p:nvSpPr>
          <p:cNvPr id="4" name="Title 3"/>
          <p:cNvSpPr>
            <a:spLocks noGrp="1"/>
          </p:cNvSpPr>
          <p:nvPr>
            <p:ph type="title"/>
          </p:nvPr>
        </p:nvSpPr>
        <p:spPr/>
        <p:txBody>
          <a:bodyPr>
            <a:normAutofit/>
          </a:bodyPr>
          <a:lstStyle/>
          <a:p>
            <a:r>
              <a:rPr lang="en-US" dirty="0" smtClean="0"/>
              <a:t>So</a:t>
            </a:r>
            <a:r>
              <a:rPr lang="en-US" baseline="0" dirty="0" smtClean="0"/>
              <a:t> </a:t>
            </a:r>
            <a:r>
              <a:rPr lang="en-US" dirty="0" smtClean="0"/>
              <a:t>How</a:t>
            </a:r>
            <a:r>
              <a:rPr lang="en-US" baseline="0" dirty="0" smtClean="0"/>
              <a:t> Do We Go Forward ?</a:t>
            </a:r>
            <a:endParaRPr lang="en-US" dirty="0"/>
          </a:p>
        </p:txBody>
      </p:sp>
      <p:sp>
        <p:nvSpPr>
          <p:cNvPr id="5" name="Footer Placeholder 4"/>
          <p:cNvSpPr>
            <a:spLocks noGrp="1"/>
          </p:cNvSpPr>
          <p:nvPr>
            <p:ph type="ftr" sz="quarter" idx="11"/>
          </p:nvPr>
        </p:nvSpPr>
        <p:spPr/>
        <p:txBody>
          <a:bodyPr/>
          <a:lstStyle/>
          <a:p>
            <a:r>
              <a:rPr lang="en-GB" dirty="0" smtClean="0"/>
              <a:t>You Are Nigerian! Are You Dot .NG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133600"/>
            <a:ext cx="7696200" cy="3962400"/>
          </a:xfrm>
        </p:spPr>
        <p:txBody>
          <a:bodyPr>
            <a:normAutofit fontScale="92500" lnSpcReduction="20000"/>
          </a:bodyPr>
          <a:lstStyle/>
          <a:p>
            <a:pPr>
              <a:buFont typeface="Wingdings" pitchFamily="2" charset="2"/>
              <a:buChar char="§"/>
            </a:pPr>
            <a:r>
              <a:rPr lang="en-US" dirty="0" smtClean="0"/>
              <a:t>.NG (like our currency Naira and +234 for country code) is the official ICANN approved ccTLD for Nigeria</a:t>
            </a:r>
          </a:p>
          <a:p>
            <a:pPr>
              <a:buFont typeface="Wingdings" pitchFamily="2" charset="2"/>
              <a:buChar char="§"/>
            </a:pPr>
            <a:r>
              <a:rPr lang="en-US" dirty="0" smtClean="0"/>
              <a:t>Availability of Names is better on the .ng ccTLD than on the gTLDs like .com, .org.</a:t>
            </a:r>
          </a:p>
          <a:p>
            <a:pPr>
              <a:buFont typeface="Wingdings" pitchFamily="2" charset="2"/>
              <a:buChar char="§"/>
            </a:pPr>
            <a:r>
              <a:rPr lang="en-US" dirty="0" smtClean="0"/>
              <a:t>Branding and Geo targeting of local content to the Nigerian market</a:t>
            </a:r>
          </a:p>
          <a:p>
            <a:pPr>
              <a:buFont typeface="Wingdings" pitchFamily="2" charset="2"/>
              <a:buChar char="§"/>
            </a:pPr>
            <a:r>
              <a:rPr lang="en-US" dirty="0" smtClean="0"/>
              <a:t>Security – Our primary DNS servers are secured and locally managed with multiple Any cast servers located around the world.</a:t>
            </a:r>
          </a:p>
          <a:p>
            <a:pPr>
              <a:buFont typeface="Wingdings" pitchFamily="2" charset="2"/>
              <a:buChar char="§"/>
            </a:pPr>
            <a:r>
              <a:rPr lang="en-US" dirty="0" smtClean="0"/>
              <a:t>Support the Nigerian Economy and provide jobs for local IT professionals</a:t>
            </a:r>
          </a:p>
          <a:p>
            <a:pPr>
              <a:buFont typeface="Wingdings" pitchFamily="2" charset="2"/>
              <a:buChar char="§"/>
            </a:pPr>
            <a:r>
              <a:rPr lang="en-US" dirty="0" smtClean="0"/>
              <a:t>Because you are Patriotic PROUD Nigerian !</a:t>
            </a:r>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p:txBody>
      </p:sp>
      <p:sp>
        <p:nvSpPr>
          <p:cNvPr id="4" name="Title 3"/>
          <p:cNvSpPr>
            <a:spLocks noGrp="1"/>
          </p:cNvSpPr>
          <p:nvPr>
            <p:ph type="title"/>
          </p:nvPr>
        </p:nvSpPr>
        <p:spPr/>
        <p:txBody>
          <a:bodyPr/>
          <a:lstStyle/>
          <a:p>
            <a:r>
              <a:rPr lang="en-US" dirty="0" smtClean="0"/>
              <a:t>So Why Should I Use .NG</a:t>
            </a:r>
            <a:endParaRPr lang="en-US" dirty="0"/>
          </a:p>
        </p:txBody>
      </p:sp>
      <p:sp>
        <p:nvSpPr>
          <p:cNvPr id="5" name="Footer Placeholder 4"/>
          <p:cNvSpPr>
            <a:spLocks noGrp="1"/>
          </p:cNvSpPr>
          <p:nvPr>
            <p:ph type="ftr" sz="quarter" idx="11"/>
          </p:nvPr>
        </p:nvSpPr>
        <p:spPr/>
        <p:txBody>
          <a:bodyPr/>
          <a:lstStyle/>
          <a:p>
            <a:r>
              <a:rPr lang="en-GB" dirty="0" smtClean="0"/>
              <a:t>You Are Nigerian! Are You Dot .NG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Determine the name and extension you want to register under. i.e. .com.ng, .org.ng or .name.ng etc.</a:t>
            </a:r>
          </a:p>
          <a:p>
            <a:r>
              <a:rPr lang="en-GB" dirty="0" smtClean="0"/>
              <a:t>Choose any of the NiRA Accredited Registrars via our website </a:t>
            </a:r>
            <a:r>
              <a:rPr lang="en-GB" dirty="0" smtClean="0">
                <a:hlinkClick r:id="rId2"/>
              </a:rPr>
              <a:t>http://www.nira.org.ng</a:t>
            </a:r>
            <a:endParaRPr lang="en-GB" dirty="0" smtClean="0"/>
          </a:p>
          <a:p>
            <a:r>
              <a:rPr lang="en-GB" dirty="0" smtClean="0"/>
              <a:t>Search for availability of your chosen name. </a:t>
            </a:r>
            <a:r>
              <a:rPr lang="en-GB" dirty="0"/>
              <a:t> </a:t>
            </a:r>
            <a:endParaRPr lang="en-GB" dirty="0" smtClean="0"/>
          </a:p>
          <a:p>
            <a:r>
              <a:rPr lang="en-GB" dirty="0" smtClean="0"/>
              <a:t>If name is available, proceed with Registration.</a:t>
            </a:r>
          </a:p>
          <a:p>
            <a:r>
              <a:rPr lang="en-GB" dirty="0" smtClean="0"/>
              <a:t>Relax Now, You are now DOT. NG</a:t>
            </a:r>
          </a:p>
          <a:p>
            <a:endParaRPr lang="en-GB" dirty="0" smtClean="0"/>
          </a:p>
        </p:txBody>
      </p:sp>
      <p:sp>
        <p:nvSpPr>
          <p:cNvPr id="3" name="Footer Placeholder 2"/>
          <p:cNvSpPr>
            <a:spLocks noGrp="1"/>
          </p:cNvSpPr>
          <p:nvPr>
            <p:ph type="ftr" sz="quarter" idx="11"/>
          </p:nvPr>
        </p:nvSpPr>
        <p:spPr/>
        <p:txBody>
          <a:bodyPr/>
          <a:lstStyle/>
          <a:p>
            <a:r>
              <a:rPr lang="en-GB" dirty="0" smtClean="0"/>
              <a:t>You Are Nigerian! Are You Dot .NG ?</a:t>
            </a:r>
            <a:endParaRPr lang="en-US" dirty="0"/>
          </a:p>
        </p:txBody>
      </p:sp>
      <p:sp>
        <p:nvSpPr>
          <p:cNvPr id="4" name="Title 3"/>
          <p:cNvSpPr>
            <a:spLocks noGrp="1"/>
          </p:cNvSpPr>
          <p:nvPr>
            <p:ph type="title"/>
          </p:nvPr>
        </p:nvSpPr>
        <p:spPr/>
        <p:txBody>
          <a:bodyPr/>
          <a:lstStyle/>
          <a:p>
            <a:r>
              <a:rPr lang="en-GB" dirty="0" smtClean="0"/>
              <a:t>How Do I Proceed ?</a:t>
            </a:r>
            <a:endParaRPr lang="en-GB" dirty="0"/>
          </a:p>
        </p:txBody>
      </p:sp>
    </p:spTree>
    <p:extLst>
      <p:ext uri="{BB962C8B-B14F-4D97-AF65-F5344CB8AC3E}">
        <p14:creationId xmlns:p14="http://schemas.microsoft.com/office/powerpoint/2010/main" xmlns="" val="2517733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438400"/>
            <a:ext cx="7747000" cy="3687763"/>
          </a:xfrm>
        </p:spPr>
        <p:txBody>
          <a:bodyPr>
            <a:normAutofit fontScale="62500" lnSpcReduction="20000"/>
          </a:bodyPr>
          <a:lstStyle/>
          <a:p>
            <a:r>
              <a:rPr lang="en-GB" dirty="0" smtClean="0"/>
              <a:t>.</a:t>
            </a:r>
            <a:r>
              <a:rPr lang="en-GB" sz="2800" dirty="0" smtClean="0"/>
              <a:t>ng is Nigeria’s country code, and implicitly, a Nigerian identity on the internet.</a:t>
            </a:r>
          </a:p>
          <a:p>
            <a:r>
              <a:rPr lang="en-GB" sz="2800" dirty="0" smtClean="0"/>
              <a:t>This </a:t>
            </a:r>
            <a:r>
              <a:rPr lang="en-GB" sz="2800" dirty="0"/>
              <a:t>important national resource is managed by Nigeria Internet Registration Association (NIRA)</a:t>
            </a:r>
          </a:p>
          <a:p>
            <a:r>
              <a:rPr lang="en-GB" sz="2800" dirty="0" smtClean="0"/>
              <a:t>The Nigeria Internet Registration Association (NiRA) was founded on March 23, 2005 as a stakeholder-led organisation, charged with the management of the nation's Country Code Top Level Domain Name (ccTLD), .ng..</a:t>
            </a:r>
          </a:p>
          <a:p>
            <a:endParaRPr lang="en-GB" sz="1050" dirty="0"/>
          </a:p>
          <a:p>
            <a:r>
              <a:rPr lang="en-GB" sz="2800" dirty="0"/>
              <a:t>NiRA's establishment was the end of a long period of inactivity and dispute on the appropriate management of this important National Resource. Coordinated by the National Information Technology Development Agency (NITDA). Stakeholders within Nigeria’s Internet community participated in its formation</a:t>
            </a:r>
            <a:r>
              <a:rPr lang="en-GB" sz="2800" dirty="0" smtClean="0"/>
              <a:t>.</a:t>
            </a:r>
          </a:p>
          <a:p>
            <a:r>
              <a:rPr lang="en-GB" sz="2800" dirty="0"/>
              <a:t>Our Current Executive President is Mrs Mary Uduma who heads the </a:t>
            </a:r>
            <a:r>
              <a:rPr lang="en-GB" sz="2800" dirty="0" smtClean="0"/>
              <a:t>8 members executive board.</a:t>
            </a:r>
          </a:p>
          <a:p>
            <a:endParaRPr lang="en-GB" sz="2800" dirty="0"/>
          </a:p>
          <a:p>
            <a:endParaRPr lang="en-GB" dirty="0"/>
          </a:p>
        </p:txBody>
      </p:sp>
      <p:sp>
        <p:nvSpPr>
          <p:cNvPr id="3" name="Footer Placeholder 2"/>
          <p:cNvSpPr>
            <a:spLocks noGrp="1"/>
          </p:cNvSpPr>
          <p:nvPr>
            <p:ph type="ftr" sz="quarter" idx="11"/>
          </p:nvPr>
        </p:nvSpPr>
        <p:spPr/>
        <p:txBody>
          <a:bodyPr/>
          <a:lstStyle/>
          <a:p>
            <a:r>
              <a:rPr lang="en-GB" dirty="0" smtClean="0">
                <a:solidFill>
                  <a:prstClr val="black"/>
                </a:solidFill>
              </a:rPr>
              <a:t>You Are Nigerian! Are You Dot .NG ?</a:t>
            </a:r>
            <a:endParaRPr lang="en-US" dirty="0">
              <a:solidFill>
                <a:prstClr val="black"/>
              </a:solidFill>
            </a:endParaRPr>
          </a:p>
        </p:txBody>
      </p:sp>
      <p:sp>
        <p:nvSpPr>
          <p:cNvPr id="4" name="Title 3"/>
          <p:cNvSpPr>
            <a:spLocks noGrp="1"/>
          </p:cNvSpPr>
          <p:nvPr>
            <p:ph type="title"/>
          </p:nvPr>
        </p:nvSpPr>
        <p:spPr/>
        <p:txBody>
          <a:bodyPr/>
          <a:lstStyle/>
          <a:p>
            <a:r>
              <a:rPr lang="en-GB" dirty="0" smtClean="0"/>
              <a:t>NiRA-Background</a:t>
            </a:r>
            <a:endParaRPr lang="en-GB" dirty="0"/>
          </a:p>
        </p:txBody>
      </p:sp>
    </p:spTree>
    <p:extLst>
      <p:ext uri="{BB962C8B-B14F-4D97-AF65-F5344CB8AC3E}">
        <p14:creationId xmlns:p14="http://schemas.microsoft.com/office/powerpoint/2010/main" xmlns="" val="683627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E-Commerce/Electronic mail communication begins with a Domain Name</a:t>
            </a:r>
          </a:p>
          <a:p>
            <a:r>
              <a:rPr lang="en-GB" dirty="0" smtClean="0"/>
              <a:t>Security of web </a:t>
            </a:r>
            <a:r>
              <a:rPr lang="en-GB" dirty="0"/>
              <a:t>t</a:t>
            </a:r>
            <a:r>
              <a:rPr lang="en-GB" dirty="0" smtClean="0"/>
              <a:t>ransactions through Certificate Authority via SSL/https</a:t>
            </a:r>
          </a:p>
          <a:p>
            <a:r>
              <a:rPr lang="en-GB" dirty="0" smtClean="0"/>
              <a:t>Protection of Trademarks and other Intellectual properties (integration with CHIP Platform)</a:t>
            </a:r>
          </a:p>
          <a:p>
            <a:r>
              <a:rPr lang="en-GB" dirty="0" smtClean="0"/>
              <a:t>Rapid adoption of electronic payment</a:t>
            </a:r>
          </a:p>
          <a:p>
            <a:r>
              <a:rPr lang="en-GB" dirty="0" smtClean="0"/>
              <a:t>Stable and Reliable Source for Foreign Currency</a:t>
            </a:r>
          </a:p>
          <a:p>
            <a:endParaRPr lang="en-GB" dirty="0" smtClean="0"/>
          </a:p>
          <a:p>
            <a:endParaRPr lang="en-GB" dirty="0"/>
          </a:p>
        </p:txBody>
      </p:sp>
      <p:sp>
        <p:nvSpPr>
          <p:cNvPr id="4" name="Title 3"/>
          <p:cNvSpPr>
            <a:spLocks noGrp="1"/>
          </p:cNvSpPr>
          <p:nvPr>
            <p:ph type="title"/>
          </p:nvPr>
        </p:nvSpPr>
        <p:spPr/>
        <p:txBody>
          <a:bodyPr>
            <a:normAutofit fontScale="90000"/>
          </a:bodyPr>
          <a:lstStyle/>
          <a:p>
            <a:r>
              <a:rPr lang="en-GB" dirty="0" smtClean="0"/>
              <a:t>NiRA-Platform</a:t>
            </a:r>
            <a:r>
              <a:rPr lang="en-GB" baseline="0" dirty="0" smtClean="0"/>
              <a:t> for E-Commerce in Nigeria</a:t>
            </a:r>
            <a:endParaRPr lang="en-GB" dirty="0"/>
          </a:p>
        </p:txBody>
      </p:sp>
      <p:sp>
        <p:nvSpPr>
          <p:cNvPr id="5" name="Footer Placeholder 4"/>
          <p:cNvSpPr>
            <a:spLocks noGrp="1"/>
          </p:cNvSpPr>
          <p:nvPr>
            <p:ph type="ftr" sz="quarter" idx="11"/>
          </p:nvPr>
        </p:nvSpPr>
        <p:spPr/>
        <p:txBody>
          <a:bodyPr/>
          <a:lstStyle/>
          <a:p>
            <a:r>
              <a:rPr lang="en-GB" dirty="0" smtClean="0"/>
              <a:t>You Are Nigerian! Are You Dot .NG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Deployed</a:t>
            </a:r>
            <a:r>
              <a:rPr lang="en-US" baseline="0" dirty="0" smtClean="0"/>
              <a:t> a robust Internet Domain Name System</a:t>
            </a:r>
            <a:r>
              <a:rPr lang="en-US" dirty="0" smtClean="0"/>
              <a:t> that will bring immense economic growth and vitality to our nation</a:t>
            </a:r>
          </a:p>
          <a:p>
            <a:r>
              <a:rPr lang="en-US" dirty="0" smtClean="0"/>
              <a:t>Built a world-Class Registry that Nigerians and their Associates would gladly adopt as the TLD of choice </a:t>
            </a:r>
          </a:p>
          <a:p>
            <a:r>
              <a:rPr lang="en-US" dirty="0" smtClean="0"/>
              <a:t>Our target to have 250,000 domain names registered in the .ng Registry will</a:t>
            </a:r>
            <a:r>
              <a:rPr lang="en-US" baseline="0" dirty="0" smtClean="0"/>
              <a:t> contribute </a:t>
            </a:r>
            <a:r>
              <a:rPr lang="en-US" b="1" baseline="0" dirty="0" smtClean="0">
                <a:solidFill>
                  <a:srgbClr val="00B050"/>
                </a:solidFill>
              </a:rPr>
              <a:t>N250 Million Naira Annually</a:t>
            </a:r>
            <a:r>
              <a:rPr lang="en-US" baseline="0" dirty="0" smtClean="0"/>
              <a:t> to Nigerian Economy</a:t>
            </a:r>
          </a:p>
          <a:p>
            <a:r>
              <a:rPr lang="en-US" baseline="0" dirty="0" smtClean="0"/>
              <a:t>NiRA has the potential to create over 50,000 jobs directly and indirectly</a:t>
            </a:r>
          </a:p>
          <a:p>
            <a:r>
              <a:rPr lang="en-US" dirty="0" smtClean="0"/>
              <a:t>Stable source of Foreign Currency for our economy</a:t>
            </a:r>
          </a:p>
          <a:p>
            <a:pPr lvl="1">
              <a:buFont typeface="Wingdings" pitchFamily="2" charset="2"/>
              <a:buChar char="q"/>
            </a:pPr>
            <a:endParaRPr lang="en-US" dirty="0" smtClean="0"/>
          </a:p>
        </p:txBody>
      </p:sp>
      <p:sp>
        <p:nvSpPr>
          <p:cNvPr id="5" name="Title 4"/>
          <p:cNvSpPr>
            <a:spLocks noGrp="1"/>
          </p:cNvSpPr>
          <p:nvPr>
            <p:ph type="title"/>
          </p:nvPr>
        </p:nvSpPr>
        <p:spPr>
          <a:xfrm>
            <a:off x="533400" y="274638"/>
            <a:ext cx="8229600" cy="1143000"/>
          </a:xfrm>
        </p:spPr>
        <p:txBody>
          <a:bodyPr/>
          <a:lstStyle/>
          <a:p>
            <a:r>
              <a:rPr lang="en-GB" dirty="0" smtClean="0"/>
              <a:t>NiRA-Strength</a:t>
            </a:r>
            <a:endParaRPr lang="en-GB" dirty="0"/>
          </a:p>
        </p:txBody>
      </p:sp>
      <p:sp>
        <p:nvSpPr>
          <p:cNvPr id="6" name="Footer Placeholder 5"/>
          <p:cNvSpPr>
            <a:spLocks noGrp="1"/>
          </p:cNvSpPr>
          <p:nvPr>
            <p:ph type="ftr" sz="quarter" idx="11"/>
          </p:nvPr>
        </p:nvSpPr>
        <p:spPr/>
        <p:txBody>
          <a:bodyPr/>
          <a:lstStyle/>
          <a:p>
            <a:r>
              <a:rPr lang="en-GB" dirty="0" smtClean="0"/>
              <a:t>You Are Nigerian! Are You Dot .NG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274320" indent="-274320">
              <a:buClr>
                <a:schemeClr val="accent3"/>
              </a:buClr>
              <a:buFont typeface="Wingdings 2"/>
              <a:buChar char=""/>
              <a:defRPr/>
            </a:pPr>
            <a:r>
              <a:rPr lang="en-US" dirty="0" smtClean="0"/>
              <a:t>The dent on Nigeria’s Global image due to the activities of 419 Scammers</a:t>
            </a:r>
          </a:p>
          <a:p>
            <a:pPr marL="274320" indent="-274320">
              <a:buClr>
                <a:schemeClr val="accent3"/>
              </a:buClr>
              <a:buFont typeface="Wingdings 2"/>
              <a:buChar char=""/>
              <a:defRPr/>
            </a:pPr>
            <a:r>
              <a:rPr lang="en-US" dirty="0" smtClean="0"/>
              <a:t>Ignorance and a lack of awareness by the Public (Individuals and Corporate bodies, alike) of the .ng Brand</a:t>
            </a:r>
          </a:p>
          <a:p>
            <a:pPr marL="274320" indent="-274320">
              <a:buClr>
                <a:schemeClr val="accent3"/>
              </a:buClr>
              <a:buFont typeface="Wingdings 2"/>
              <a:buChar char=""/>
              <a:defRPr/>
            </a:pPr>
            <a:r>
              <a:rPr lang="en-US" dirty="0" smtClean="0"/>
              <a:t>Perceived instability of .ng Domain system</a:t>
            </a:r>
          </a:p>
          <a:p>
            <a:pPr marL="274320" indent="-274320">
              <a:buClr>
                <a:schemeClr val="accent3"/>
              </a:buClr>
              <a:buFont typeface="Wingdings 2"/>
              <a:buChar char=""/>
              <a:defRPr/>
            </a:pPr>
            <a:r>
              <a:rPr lang="en-US" dirty="0" smtClean="0"/>
              <a:t>The dearth of funding for Infrastructure</a:t>
            </a:r>
          </a:p>
          <a:p>
            <a:pPr marL="274320" indent="-274320">
              <a:buClr>
                <a:schemeClr val="accent3"/>
              </a:buClr>
              <a:buFont typeface="Wingdings 2"/>
              <a:buChar char=""/>
              <a:defRPr/>
            </a:pPr>
            <a:r>
              <a:rPr lang="en-US" dirty="0" smtClean="0"/>
              <a:t> Inadequate Government Mandate and the permissiveness of aberrations.</a:t>
            </a:r>
            <a:r>
              <a:rPr lang="en-US" sz="1600" baseline="0" dirty="0" smtClean="0"/>
              <a:t> G</a:t>
            </a:r>
            <a:r>
              <a:rPr lang="en-US" sz="1600" dirty="0" smtClean="0"/>
              <a:t>overnment appears indifferent to its officials using Yahoo, Gmail, .com, co.uk for official transactions. </a:t>
            </a:r>
          </a:p>
          <a:p>
            <a:endParaRPr lang="en-GB" dirty="0"/>
          </a:p>
        </p:txBody>
      </p:sp>
      <p:sp>
        <p:nvSpPr>
          <p:cNvPr id="4" name="Title 3"/>
          <p:cNvSpPr>
            <a:spLocks noGrp="1"/>
          </p:cNvSpPr>
          <p:nvPr>
            <p:ph type="title"/>
          </p:nvPr>
        </p:nvSpPr>
        <p:spPr>
          <a:xfrm>
            <a:off x="609600" y="274638"/>
            <a:ext cx="8229600" cy="1143000"/>
          </a:xfrm>
        </p:spPr>
        <p:txBody>
          <a:bodyPr>
            <a:normAutofit/>
          </a:bodyPr>
          <a:lstStyle/>
          <a:p>
            <a:r>
              <a:rPr lang="en-US" dirty="0" smtClean="0"/>
              <a:t>NiRA-Weakness</a:t>
            </a:r>
            <a:endParaRPr lang="en-GB" dirty="0"/>
          </a:p>
        </p:txBody>
      </p:sp>
      <p:sp>
        <p:nvSpPr>
          <p:cNvPr id="5" name="Footer Placeholder 4"/>
          <p:cNvSpPr>
            <a:spLocks noGrp="1"/>
          </p:cNvSpPr>
          <p:nvPr>
            <p:ph type="ftr" sz="quarter" idx="11"/>
          </p:nvPr>
        </p:nvSpPr>
        <p:spPr/>
        <p:txBody>
          <a:bodyPr/>
          <a:lstStyle/>
          <a:p>
            <a:r>
              <a:rPr lang="en-GB" dirty="0" smtClean="0"/>
              <a:t>You Are Nigerian! Are You Dot .NG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20000"/>
          </a:bodyPr>
          <a:lstStyle/>
          <a:p>
            <a:pPr lvl="0"/>
            <a:r>
              <a:rPr lang="en-US" dirty="0" smtClean="0"/>
              <a:t>Increasing numbers of Nigerians integrate internet, broadband services, computers and various mobile telephony devices into their daily lives, and deploy them for a wide range of activities, we are witnessing an information revolution that would impact  positively on all segments of the economy, viz:</a:t>
            </a:r>
          </a:p>
          <a:p>
            <a:pPr lvl="1">
              <a:buNone/>
            </a:pPr>
            <a:r>
              <a:rPr lang="en-US" dirty="0" smtClean="0"/>
              <a:t>	- 	online Commerce</a:t>
            </a:r>
          </a:p>
          <a:p>
            <a:pPr lvl="1">
              <a:buNone/>
            </a:pPr>
            <a:r>
              <a:rPr lang="en-US" dirty="0" smtClean="0"/>
              <a:t>	-	e-government Services</a:t>
            </a:r>
          </a:p>
          <a:p>
            <a:pPr lvl="1">
              <a:buNone/>
            </a:pPr>
            <a:r>
              <a:rPr lang="en-US" dirty="0" smtClean="0"/>
              <a:t>	-	Access to valuable information</a:t>
            </a:r>
          </a:p>
          <a:p>
            <a:pPr lvl="1">
              <a:buNone/>
            </a:pPr>
            <a:r>
              <a:rPr lang="en-US" dirty="0" smtClean="0"/>
              <a:t>	-	A boost in academics through effective research resource and 	participation in  Distance Learning Programs</a:t>
            </a:r>
          </a:p>
          <a:p>
            <a:pPr lvl="1">
              <a:buNone/>
            </a:pPr>
            <a:r>
              <a:rPr lang="en-US" dirty="0" smtClean="0"/>
              <a:t>	-	A boost in foreign trade earnings</a:t>
            </a:r>
          </a:p>
          <a:p>
            <a:pPr lvl="1">
              <a:buNone/>
            </a:pPr>
            <a:r>
              <a:rPr lang="en-US" dirty="0" smtClean="0"/>
              <a:t>	-	Wealth Creation/Job creation</a:t>
            </a:r>
          </a:p>
          <a:p>
            <a:endParaRPr lang="en-US" dirty="0"/>
          </a:p>
        </p:txBody>
      </p:sp>
      <p:sp>
        <p:nvSpPr>
          <p:cNvPr id="3" name="Title 2"/>
          <p:cNvSpPr>
            <a:spLocks noGrp="1"/>
          </p:cNvSpPr>
          <p:nvPr>
            <p:ph type="title"/>
          </p:nvPr>
        </p:nvSpPr>
        <p:spPr/>
        <p:txBody>
          <a:bodyPr/>
          <a:lstStyle/>
          <a:p>
            <a:r>
              <a:rPr lang="en-US" dirty="0" smtClean="0"/>
              <a:t>NiRA-Opportunities</a:t>
            </a:r>
            <a:endParaRPr lang="en-US" dirty="0"/>
          </a:p>
        </p:txBody>
      </p:sp>
      <p:sp>
        <p:nvSpPr>
          <p:cNvPr id="5" name="Footer Placeholder 4"/>
          <p:cNvSpPr>
            <a:spLocks noGrp="1"/>
          </p:cNvSpPr>
          <p:nvPr>
            <p:ph type="ftr" sz="quarter" idx="11"/>
          </p:nvPr>
        </p:nvSpPr>
        <p:spPr/>
        <p:txBody>
          <a:bodyPr/>
          <a:lstStyle/>
          <a:p>
            <a:r>
              <a:rPr lang="en-GB" dirty="0" smtClean="0"/>
              <a:t>You Are Nigerian! Are You Dot .NG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981200"/>
            <a:ext cx="7848600" cy="3810000"/>
          </a:xfrm>
        </p:spPr>
        <p:txBody>
          <a:bodyPr>
            <a:normAutofit fontScale="85000" lnSpcReduction="20000"/>
          </a:bodyPr>
          <a:lstStyle/>
          <a:p>
            <a:pPr marL="0" indent="0">
              <a:buClr>
                <a:schemeClr val="accent3"/>
              </a:buClr>
              <a:buFont typeface="Wingdings 2"/>
              <a:buNone/>
              <a:defRPr/>
            </a:pPr>
            <a:endParaRPr lang="en-US" sz="5000" dirty="0" smtClean="0">
              <a:cs typeface="Calibri" pitchFamily="34" charset="0"/>
            </a:endParaRPr>
          </a:p>
          <a:p>
            <a:r>
              <a:rPr kumimoji="0" lang="en-US" kern="1200" dirty="0" smtClean="0">
                <a:solidFill>
                  <a:schemeClr val="tx1"/>
                </a:solidFill>
                <a:effectLst/>
              </a:rPr>
              <a:t>Competition from established gTLDs and ccTLDs.</a:t>
            </a:r>
            <a:r>
              <a:rPr kumimoji="0" lang="en-GB" kern="1200" baseline="0" dirty="0" smtClean="0">
                <a:solidFill>
                  <a:schemeClr val="tx1"/>
                </a:solidFill>
                <a:effectLst/>
              </a:rPr>
              <a:t> </a:t>
            </a:r>
            <a:endParaRPr lang="en-GB" dirty="0">
              <a:solidFill>
                <a:schemeClr val="tx1"/>
              </a:solidFill>
            </a:endParaRPr>
          </a:p>
          <a:p>
            <a:pPr lvl="1"/>
            <a:r>
              <a:rPr kumimoji="0" lang="en-US" kern="1200" dirty="0" smtClean="0">
                <a:solidFill>
                  <a:schemeClr val="tx1"/>
                </a:solidFill>
                <a:effectLst/>
              </a:rPr>
              <a:t>Ease of registration</a:t>
            </a:r>
            <a:endParaRPr lang="en-GB" dirty="0" smtClean="0">
              <a:effectLst/>
            </a:endParaRPr>
          </a:p>
          <a:p>
            <a:pPr marL="708660" lvl="1" indent="-342900"/>
            <a:r>
              <a:rPr kumimoji="0" lang="en-US" sz="2400" kern="1200" dirty="0" smtClean="0">
                <a:solidFill>
                  <a:schemeClr val="tx1"/>
                </a:solidFill>
                <a:effectLst/>
              </a:rPr>
              <a:t>Minimal requirement for domain registration</a:t>
            </a:r>
            <a:endParaRPr lang="en-GB" sz="2400" dirty="0" smtClean="0">
              <a:effectLst/>
            </a:endParaRPr>
          </a:p>
          <a:p>
            <a:pPr marL="708660" lvl="1" indent="-342900"/>
            <a:r>
              <a:rPr kumimoji="0" lang="en-US" sz="2400" kern="1200" dirty="0" smtClean="0">
                <a:solidFill>
                  <a:schemeClr val="tx1"/>
                </a:solidFill>
                <a:effectLst/>
              </a:rPr>
              <a:t>Easy and flexible payment options</a:t>
            </a:r>
            <a:endParaRPr lang="en-US" sz="2400" dirty="0">
              <a:solidFill>
                <a:schemeClr val="tx1"/>
              </a:solidFill>
            </a:endParaRPr>
          </a:p>
          <a:p>
            <a:pPr marL="708660" lvl="1" indent="-342900"/>
            <a:r>
              <a:rPr kumimoji="0" lang="en-US" sz="2400" kern="1200" dirty="0" smtClean="0">
                <a:solidFill>
                  <a:schemeClr val="tx1"/>
                </a:solidFill>
                <a:effectLst/>
              </a:rPr>
              <a:t>Perceptions : Myths that .com are global and .ngccTLD</a:t>
            </a:r>
            <a:r>
              <a:rPr lang="en-US" sz="2400" dirty="0" smtClean="0">
                <a:solidFill>
                  <a:schemeClr val="tx1"/>
                </a:solidFill>
              </a:rPr>
              <a:t> is local. </a:t>
            </a:r>
          </a:p>
          <a:p>
            <a:pPr marL="708660" lvl="1" indent="-342900"/>
            <a:r>
              <a:rPr kumimoji="0" lang="en-US" sz="2400" kern="1200" dirty="0" smtClean="0">
                <a:solidFill>
                  <a:schemeClr val="tx1"/>
                </a:solidFill>
                <a:effectLst/>
              </a:rPr>
              <a:t>Reality:  Internet Domains are Global by design.</a:t>
            </a:r>
          </a:p>
          <a:p>
            <a:pPr marL="708660" lvl="1" indent="-342900"/>
            <a:endParaRPr lang="en-GB" sz="2400" dirty="0" smtClean="0">
              <a:effectLst/>
            </a:endParaRPr>
          </a:p>
          <a:p>
            <a:pPr>
              <a:buClr>
                <a:schemeClr val="accent3"/>
              </a:buClr>
              <a:defRPr/>
            </a:pPr>
            <a:r>
              <a:rPr lang="en-US" b="1" dirty="0" smtClean="0">
                <a:solidFill>
                  <a:srgbClr val="FF0000"/>
                </a:solidFill>
                <a:cs typeface="Calibri" pitchFamily="34" charset="0"/>
              </a:rPr>
              <a:t>Lack of Legislative mandate to use .NG by Government Ministries , Departments and Agency (MDA)</a:t>
            </a:r>
          </a:p>
          <a:p>
            <a:pPr>
              <a:buClr>
                <a:schemeClr val="accent3"/>
              </a:buClr>
              <a:defRPr/>
            </a:pPr>
            <a:r>
              <a:rPr lang="en-US" b="1" dirty="0" smtClean="0">
                <a:solidFill>
                  <a:srgbClr val="FF0000"/>
                </a:solidFill>
                <a:cs typeface="Calibri" pitchFamily="34" charset="0"/>
              </a:rPr>
              <a:t>Lack</a:t>
            </a:r>
            <a:r>
              <a:rPr lang="en-US" b="1" baseline="0" dirty="0" smtClean="0">
                <a:solidFill>
                  <a:srgbClr val="FF0000"/>
                </a:solidFill>
                <a:cs typeface="Calibri" pitchFamily="34" charset="0"/>
              </a:rPr>
              <a:t> of</a:t>
            </a:r>
            <a:r>
              <a:rPr lang="en-US" b="1" dirty="0" smtClean="0">
                <a:solidFill>
                  <a:srgbClr val="FF0000"/>
                </a:solidFill>
                <a:cs typeface="Calibri" pitchFamily="34" charset="0"/>
              </a:rPr>
              <a:t> an Enforcement Unit for the use of .ng Domains and E-Mails</a:t>
            </a:r>
          </a:p>
          <a:p>
            <a:pPr>
              <a:buClr>
                <a:schemeClr val="accent3"/>
              </a:buClr>
              <a:defRPr/>
            </a:pPr>
            <a:endParaRPr lang="en-US" dirty="0" smtClean="0">
              <a:cs typeface="Calibri" pitchFamily="34" charset="0"/>
            </a:endParaRPr>
          </a:p>
        </p:txBody>
      </p:sp>
      <p:sp>
        <p:nvSpPr>
          <p:cNvPr id="4" name="Title 3"/>
          <p:cNvSpPr>
            <a:spLocks noGrp="1"/>
          </p:cNvSpPr>
          <p:nvPr>
            <p:ph type="title"/>
          </p:nvPr>
        </p:nvSpPr>
        <p:spPr>
          <a:xfrm>
            <a:off x="533400" y="274638"/>
            <a:ext cx="8229600" cy="1143000"/>
          </a:xfrm>
        </p:spPr>
        <p:txBody>
          <a:bodyPr/>
          <a:lstStyle/>
          <a:p>
            <a:r>
              <a:rPr lang="en-US" dirty="0" smtClean="0"/>
              <a:t>NiRA-Threats</a:t>
            </a:r>
            <a:endParaRPr lang="en-US" dirty="0"/>
          </a:p>
        </p:txBody>
      </p:sp>
      <p:sp>
        <p:nvSpPr>
          <p:cNvPr id="5" name="Footer Placeholder 4"/>
          <p:cNvSpPr>
            <a:spLocks noGrp="1"/>
          </p:cNvSpPr>
          <p:nvPr>
            <p:ph type="ftr" sz="quarter" idx="11"/>
          </p:nvPr>
        </p:nvSpPr>
        <p:spPr/>
        <p:txBody>
          <a:bodyPr/>
          <a:lstStyle/>
          <a:p>
            <a:r>
              <a:rPr lang="en-GB" dirty="0" smtClean="0"/>
              <a:t>You Are Nigerian! Are You Dot .NG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Job avenues for IT Professionals</a:t>
            </a:r>
          </a:p>
          <a:p>
            <a:r>
              <a:rPr lang="en-GB" dirty="0" smtClean="0"/>
              <a:t>Job creation by IT Entrepreneurs</a:t>
            </a:r>
          </a:p>
          <a:p>
            <a:r>
              <a:rPr lang="en-GB" dirty="0" smtClean="0"/>
              <a:t>Job Creation Engine for local software application and content developers</a:t>
            </a:r>
          </a:p>
          <a:p>
            <a:r>
              <a:rPr lang="en-GB" dirty="0" smtClean="0"/>
              <a:t>Tax</a:t>
            </a:r>
            <a:r>
              <a:rPr lang="en-GB" baseline="0" dirty="0" smtClean="0"/>
              <a:t> Incentives for companies currently not using .ng Domain to switch to .ng Domain (Potential to create jobs for unemployed graduates)</a:t>
            </a:r>
          </a:p>
        </p:txBody>
      </p:sp>
      <p:sp>
        <p:nvSpPr>
          <p:cNvPr id="4" name="Title 3"/>
          <p:cNvSpPr>
            <a:spLocks noGrp="1"/>
          </p:cNvSpPr>
          <p:nvPr>
            <p:ph type="title"/>
          </p:nvPr>
        </p:nvSpPr>
        <p:spPr/>
        <p:txBody>
          <a:bodyPr>
            <a:normAutofit fontScale="90000"/>
          </a:bodyPr>
          <a:lstStyle/>
          <a:p>
            <a:r>
              <a:rPr lang="en-GB" dirty="0" smtClean="0"/>
              <a:t>NiRA- Our Approach To Economic</a:t>
            </a:r>
            <a:r>
              <a:rPr lang="en-GB" baseline="0" dirty="0" smtClean="0"/>
              <a:t> </a:t>
            </a:r>
            <a:r>
              <a:rPr lang="en-GB" dirty="0" smtClean="0"/>
              <a:t>and Job Creation</a:t>
            </a:r>
            <a:endParaRPr lang="en-GB" dirty="0"/>
          </a:p>
        </p:txBody>
      </p:sp>
      <p:sp>
        <p:nvSpPr>
          <p:cNvPr id="5" name="Footer Placeholder 4"/>
          <p:cNvSpPr>
            <a:spLocks noGrp="1"/>
          </p:cNvSpPr>
          <p:nvPr>
            <p:ph type="ftr" sz="quarter" idx="11"/>
          </p:nvPr>
        </p:nvSpPr>
        <p:spPr/>
        <p:txBody>
          <a:bodyPr/>
          <a:lstStyle/>
          <a:p>
            <a:r>
              <a:rPr lang="en-GB" dirty="0" smtClean="0"/>
              <a:t>You Are Nigerian! Are You Dot .NG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76400"/>
            <a:ext cx="8229600" cy="4419600"/>
          </a:xfrm>
        </p:spPr>
        <p:txBody>
          <a:bodyPr>
            <a:normAutofit/>
          </a:bodyPr>
          <a:lstStyle/>
          <a:p>
            <a:endParaRPr lang="en-GB" dirty="0" smtClean="0"/>
          </a:p>
          <a:p>
            <a:r>
              <a:rPr lang="en-GB" dirty="0" smtClean="0"/>
              <a:t>Partnering with Nigeria Computer Society</a:t>
            </a:r>
          </a:p>
          <a:p>
            <a:pPr lvl="1"/>
            <a:r>
              <a:rPr lang="en-GB" dirty="0" smtClean="0"/>
              <a:t>NCS Member part of NiRA Executive Board</a:t>
            </a:r>
          </a:p>
          <a:p>
            <a:r>
              <a:rPr lang="en-GB" dirty="0" smtClean="0"/>
              <a:t>Partnering with CPN</a:t>
            </a:r>
          </a:p>
          <a:p>
            <a:pPr lvl="1"/>
            <a:r>
              <a:rPr lang="en-GB" dirty="0" smtClean="0"/>
              <a:t>CPN Member is part of NiRA Executive Board</a:t>
            </a:r>
          </a:p>
          <a:p>
            <a:pPr marL="301943" lvl="1" indent="0">
              <a:buNone/>
            </a:pPr>
            <a:r>
              <a:rPr lang="en-GB" dirty="0" smtClean="0"/>
              <a:t>These collaboration helps create awareness and ultimately will help  the adoption of .ng Brand by Nigerians.</a:t>
            </a:r>
          </a:p>
          <a:p>
            <a:pPr marL="301943" lvl="1" indent="0">
              <a:buNone/>
            </a:pPr>
            <a:r>
              <a:rPr lang="en-GB" dirty="0" smtClean="0"/>
              <a:t>Our Parent Agencies- NITDA and NCC</a:t>
            </a:r>
          </a:p>
          <a:p>
            <a:pPr marL="301943" lvl="1" indent="0">
              <a:buNone/>
            </a:pPr>
            <a:endParaRPr lang="en-GB" dirty="0" smtClean="0"/>
          </a:p>
        </p:txBody>
      </p:sp>
      <p:sp>
        <p:nvSpPr>
          <p:cNvPr id="3" name="Footer Placeholder 2"/>
          <p:cNvSpPr>
            <a:spLocks noGrp="1"/>
          </p:cNvSpPr>
          <p:nvPr>
            <p:ph type="ftr" sz="quarter" idx="11"/>
          </p:nvPr>
        </p:nvSpPr>
        <p:spPr/>
        <p:txBody>
          <a:bodyPr/>
          <a:lstStyle/>
          <a:p>
            <a:r>
              <a:rPr lang="en-GB" dirty="0" smtClean="0"/>
              <a:t>You Are Nigerian! Are You Dot .NG ?</a:t>
            </a:r>
            <a:endParaRPr lang="en-US" dirty="0"/>
          </a:p>
        </p:txBody>
      </p:sp>
      <p:sp>
        <p:nvSpPr>
          <p:cNvPr id="4" name="Title 3"/>
          <p:cNvSpPr>
            <a:spLocks noGrp="1"/>
          </p:cNvSpPr>
          <p:nvPr>
            <p:ph type="title"/>
          </p:nvPr>
        </p:nvSpPr>
        <p:spPr/>
        <p:txBody>
          <a:bodyPr/>
          <a:lstStyle/>
          <a:p>
            <a:r>
              <a:rPr lang="en-GB" dirty="0" smtClean="0"/>
              <a:t>Promoting .ng</a:t>
            </a:r>
            <a:r>
              <a:rPr lang="en-GB"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14400" y="5059379"/>
            <a:ext cx="6743700" cy="7318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39051" y="5059379"/>
            <a:ext cx="952500" cy="7806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988668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6879</TotalTime>
  <Words>1298</Words>
  <Application>Microsoft Office PowerPoint</Application>
  <PresentationFormat>On-screen Show (4:3)</PresentationFormat>
  <Paragraphs>147</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NiRA-An Engine For Job Creation and Economic Growth</vt:lpstr>
      <vt:lpstr>NiRA-Background</vt:lpstr>
      <vt:lpstr>NiRA-Platform for E-Commerce in Nigeria</vt:lpstr>
      <vt:lpstr>NiRA-Strength</vt:lpstr>
      <vt:lpstr>NiRA-Weakness</vt:lpstr>
      <vt:lpstr>NiRA-Opportunities</vt:lpstr>
      <vt:lpstr>NiRA-Threats</vt:lpstr>
      <vt:lpstr>NiRA- Our Approach To Economic and Job Creation</vt:lpstr>
      <vt:lpstr>Promoting .ng </vt:lpstr>
      <vt:lpstr>NiRA-Commitment to Nigeria</vt:lpstr>
      <vt:lpstr>.ng Unique Features</vt:lpstr>
      <vt:lpstr>.ng Unique Features</vt:lpstr>
      <vt:lpstr>So How Do We Go Forward ?</vt:lpstr>
      <vt:lpstr>So Why Should I Use .NG</vt:lpstr>
      <vt:lpstr>How Do I Proceed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Akiri Special</dc:creator>
  <cp:lastModifiedBy>NiRA_Tech</cp:lastModifiedBy>
  <cp:revision>512</cp:revision>
  <dcterms:created xsi:type="dcterms:W3CDTF">2010-04-11T16:38:24Z</dcterms:created>
  <dcterms:modified xsi:type="dcterms:W3CDTF">2011-09-09T12:32:42Z</dcterms:modified>
</cp:coreProperties>
</file>